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0" r:id="rId6"/>
    <p:sldId id="262" r:id="rId7"/>
    <p:sldId id="263" r:id="rId8"/>
    <p:sldId id="271" r:id="rId9"/>
    <p:sldId id="265" r:id="rId10"/>
    <p:sldId id="267" r:id="rId11"/>
    <p:sldId id="268" r:id="rId12"/>
    <p:sldId id="270" r:id="rId13"/>
  </p:sldIdLst>
  <p:sldSz cx="18288000" cy="10287000"/>
  <p:notesSz cx="6858000" cy="9144000"/>
  <p:embeddedFontLst>
    <p:embeddedFont>
      <p:font typeface="Lato" panose="020F0502020204030204" pitchFamily="34" charset="0"/>
      <p:regular r:id="rId15"/>
    </p:embeddedFont>
    <p:embeddedFont>
      <p:font typeface="Lato Bold" panose="020B0604020202020204" charset="0"/>
      <p:regular r:id="rId16"/>
    </p:embeddedFont>
    <p:embeddedFont>
      <p:font typeface="Poppins" panose="020B0502040204020203" pitchFamily="2" charset="0"/>
      <p:regular r:id="rId17"/>
    </p:embeddedFont>
    <p:embeddedFont>
      <p:font typeface="Poppins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22" autoAdjust="0"/>
  </p:normalViewPr>
  <p:slideViewPr>
    <p:cSldViewPr>
      <p:cViewPr varScale="1">
        <p:scale>
          <a:sx n="53" d="100"/>
          <a:sy n="53" d="100"/>
        </p:scale>
        <p:origin x="682"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758D2B-8F50-4281-90A1-DD95457870E4}" type="datetimeFigureOut">
              <a:rPr lang="en-IN" smtClean="0"/>
              <a:t>08-10-2024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2940C5-5D50-40FE-A5F1-004648A4A905}" type="slidenum">
              <a:rPr lang="en-IN" smtClean="0"/>
              <a:t>‹#›</a:t>
            </a:fld>
            <a:endParaRPr lang="en-IN"/>
          </a:p>
        </p:txBody>
      </p:sp>
    </p:spTree>
    <p:extLst>
      <p:ext uri="{BB962C8B-B14F-4D97-AF65-F5344CB8AC3E}">
        <p14:creationId xmlns:p14="http://schemas.microsoft.com/office/powerpoint/2010/main" val="2479288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12940C5-5D50-40FE-A5F1-004648A4A905}" type="slidenum">
              <a:rPr lang="en-IN" smtClean="0"/>
              <a:t>3</a:t>
            </a:fld>
            <a:endParaRPr lang="en-IN"/>
          </a:p>
        </p:txBody>
      </p:sp>
    </p:spTree>
    <p:extLst>
      <p:ext uri="{BB962C8B-B14F-4D97-AF65-F5344CB8AC3E}">
        <p14:creationId xmlns:p14="http://schemas.microsoft.com/office/powerpoint/2010/main" val="4062480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12940C5-5D50-40FE-A5F1-004648A4A905}" type="slidenum">
              <a:rPr lang="en-IN" smtClean="0"/>
              <a:t>11</a:t>
            </a:fld>
            <a:endParaRPr lang="en-IN"/>
          </a:p>
        </p:txBody>
      </p:sp>
    </p:spTree>
    <p:extLst>
      <p:ext uri="{BB962C8B-B14F-4D97-AF65-F5344CB8AC3E}">
        <p14:creationId xmlns:p14="http://schemas.microsoft.com/office/powerpoint/2010/main" val="30274009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7.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9.png"/><Relationship Id="rId7"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7.sv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7.sv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7.sv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844948" y="501036"/>
            <a:ext cx="16681821" cy="1141904"/>
            <a:chOff x="-22049" y="-38100"/>
            <a:chExt cx="4393566" cy="300748"/>
          </a:xfrm>
        </p:grpSpPr>
        <p:sp>
          <p:nvSpPr>
            <p:cNvPr id="3" name="Freeform 3"/>
            <p:cNvSpPr/>
            <p:nvPr/>
          </p:nvSpPr>
          <p:spPr>
            <a:xfrm>
              <a:off x="-22049" y="478"/>
              <a:ext cx="4371517" cy="262170"/>
            </a:xfrm>
            <a:custGeom>
              <a:avLst/>
              <a:gdLst/>
              <a:ahLst/>
              <a:cxnLst/>
              <a:rect l="l" t="t" r="r" b="b"/>
              <a:pathLst>
                <a:path w="4371517" h="262170">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sp>
        <p:sp>
          <p:nvSpPr>
            <p:cNvPr id="4" name="TextBox 4"/>
            <p:cNvSpPr txBox="1"/>
            <p:nvPr/>
          </p:nvSpPr>
          <p:spPr>
            <a:xfrm>
              <a:off x="0" y="-38100"/>
              <a:ext cx="4371517" cy="30027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5651837" y="289333"/>
            <a:ext cx="12112509" cy="8707633"/>
          </a:xfrm>
          <a:custGeom>
            <a:avLst/>
            <a:gdLst/>
            <a:ahLst/>
            <a:cxnLst/>
            <a:rect l="l" t="t" r="r" b="b"/>
            <a:pathLst>
              <a:path w="12112509" h="8707633">
                <a:moveTo>
                  <a:pt x="0" y="0"/>
                </a:moveTo>
                <a:lnTo>
                  <a:pt x="12112509" y="0"/>
                </a:lnTo>
                <a:lnTo>
                  <a:pt x="12112509" y="8707633"/>
                </a:lnTo>
                <a:lnTo>
                  <a:pt x="0" y="8707633"/>
                </a:lnTo>
                <a:lnTo>
                  <a:pt x="0" y="0"/>
                </a:lnTo>
                <a:close/>
              </a:path>
            </a:pathLst>
          </a:custGeom>
          <a:blipFill>
            <a:blip r:embed="rId2"/>
            <a:stretch>
              <a:fillRect t="-501"/>
            </a:stretch>
          </a:blipFill>
        </p:spPr>
      </p:sp>
      <p:sp>
        <p:nvSpPr>
          <p:cNvPr id="9" name="Freeform 9"/>
          <p:cNvSpPr/>
          <p:nvPr/>
        </p:nvSpPr>
        <p:spPr>
          <a:xfrm>
            <a:off x="1171305" y="879197"/>
            <a:ext cx="528429" cy="528429"/>
          </a:xfrm>
          <a:custGeom>
            <a:avLst/>
            <a:gdLst/>
            <a:ahLst/>
            <a:cxnLst/>
            <a:rect l="l" t="t" r="r" b="b"/>
            <a:pathLst>
              <a:path w="528429" h="528429">
                <a:moveTo>
                  <a:pt x="0" y="0"/>
                </a:moveTo>
                <a:lnTo>
                  <a:pt x="528429" y="0"/>
                </a:lnTo>
                <a:lnTo>
                  <a:pt x="528429" y="528429"/>
                </a:lnTo>
                <a:lnTo>
                  <a:pt x="0" y="528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928665" y="2413563"/>
            <a:ext cx="11411477" cy="4111703"/>
          </a:xfrm>
          <a:prstGeom prst="rect">
            <a:avLst/>
          </a:prstGeom>
        </p:spPr>
        <p:txBody>
          <a:bodyPr lIns="0" tIns="0" rIns="0" bIns="0" rtlCol="0" anchor="t">
            <a:spAutoFit/>
          </a:bodyPr>
          <a:lstStyle/>
          <a:p>
            <a:pPr algn="l">
              <a:lnSpc>
                <a:spcPts val="15959"/>
              </a:lnSpc>
            </a:pPr>
            <a:r>
              <a:rPr lang="en-US" sz="14508" b="1" dirty="0">
                <a:solidFill>
                  <a:srgbClr val="FBF9F1"/>
                </a:solidFill>
                <a:latin typeface="Poppins Bold"/>
                <a:ea typeface="Poppins Bold"/>
                <a:cs typeface="Poppins Bold"/>
                <a:sym typeface="Poppins Bold"/>
              </a:rPr>
              <a:t>UBER’S ANALYSIS </a:t>
            </a:r>
          </a:p>
        </p:txBody>
      </p:sp>
      <p:sp>
        <p:nvSpPr>
          <p:cNvPr id="11" name="TextBox 11"/>
          <p:cNvSpPr txBox="1"/>
          <p:nvPr/>
        </p:nvSpPr>
        <p:spPr>
          <a:xfrm>
            <a:off x="1896669" y="882426"/>
            <a:ext cx="3755168" cy="464820"/>
          </a:xfrm>
          <a:prstGeom prst="rect">
            <a:avLst/>
          </a:prstGeom>
        </p:spPr>
        <p:txBody>
          <a:bodyPr lIns="0" tIns="0" rIns="0" bIns="0" rtlCol="0" anchor="t">
            <a:spAutoFit/>
          </a:bodyPr>
          <a:lstStyle/>
          <a:p>
            <a:pPr algn="l">
              <a:lnSpc>
                <a:spcPts val="3779"/>
              </a:lnSpc>
              <a:spcBef>
                <a:spcPct val="0"/>
              </a:spcBef>
            </a:pPr>
            <a:r>
              <a:rPr lang="en-US" sz="2700" dirty="0">
                <a:solidFill>
                  <a:srgbClr val="E5E1DA"/>
                </a:solidFill>
                <a:latin typeface="Lato"/>
                <a:ea typeface="Lato"/>
                <a:cs typeface="Lato"/>
                <a:sym typeface="Lato"/>
              </a:rPr>
              <a:t>Uber Company</a:t>
            </a:r>
          </a:p>
        </p:txBody>
      </p:sp>
      <p:sp>
        <p:nvSpPr>
          <p:cNvPr id="12" name="TextBox 12"/>
          <p:cNvSpPr txBox="1"/>
          <p:nvPr/>
        </p:nvSpPr>
        <p:spPr>
          <a:xfrm>
            <a:off x="928665" y="6833868"/>
            <a:ext cx="7762921" cy="525721"/>
          </a:xfrm>
          <a:prstGeom prst="rect">
            <a:avLst/>
          </a:prstGeom>
        </p:spPr>
        <p:txBody>
          <a:bodyPr lIns="0" tIns="0" rIns="0" bIns="0" rtlCol="0" anchor="t">
            <a:spAutoFit/>
          </a:bodyPr>
          <a:lstStyle/>
          <a:p>
            <a:pPr algn="l">
              <a:lnSpc>
                <a:spcPts val="4480"/>
              </a:lnSpc>
              <a:spcBef>
                <a:spcPct val="0"/>
              </a:spcBef>
            </a:pPr>
            <a:r>
              <a:rPr lang="en-US" sz="3200" dirty="0">
                <a:solidFill>
                  <a:srgbClr val="E5E1DA"/>
                </a:solidFill>
                <a:latin typeface="Poppins"/>
                <a:ea typeface="Poppins"/>
                <a:cs typeface="Poppins"/>
                <a:sym typeface="Poppins"/>
              </a:rPr>
              <a:t>Present by Saber Ali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8223014">
            <a:off x="10390308" y="-6185338"/>
            <a:ext cx="10128448" cy="10895890"/>
          </a:xfrm>
          <a:custGeom>
            <a:avLst/>
            <a:gdLst/>
            <a:ahLst/>
            <a:cxnLst/>
            <a:rect l="l" t="t" r="r" b="b"/>
            <a:pathLst>
              <a:path w="10128448" h="10895890">
                <a:moveTo>
                  <a:pt x="0" y="0"/>
                </a:moveTo>
                <a:lnTo>
                  <a:pt x="10128448" y="0"/>
                </a:lnTo>
                <a:lnTo>
                  <a:pt x="10128448" y="10895890"/>
                </a:lnTo>
                <a:lnTo>
                  <a:pt x="0" y="10895890"/>
                </a:lnTo>
                <a:lnTo>
                  <a:pt x="0" y="0"/>
                </a:lnTo>
                <a:close/>
              </a:path>
            </a:pathLst>
          </a:custGeom>
          <a:blipFill>
            <a:blip r:embed="rId2"/>
            <a:stretch>
              <a:fillRect l="-157" r="-157"/>
            </a:stretch>
          </a:blipFill>
        </p:spPr>
      </p:sp>
      <p:sp>
        <p:nvSpPr>
          <p:cNvPr id="10" name="Freeform 10"/>
          <p:cNvSpPr/>
          <p:nvPr/>
        </p:nvSpPr>
        <p:spPr>
          <a:xfrm>
            <a:off x="7385361" y="2401896"/>
            <a:ext cx="650410" cy="650410"/>
          </a:xfrm>
          <a:custGeom>
            <a:avLst/>
            <a:gdLst/>
            <a:ahLst/>
            <a:cxnLst/>
            <a:rect l="l" t="t" r="r" b="b"/>
            <a:pathLst>
              <a:path w="650410" h="650410">
                <a:moveTo>
                  <a:pt x="0" y="0"/>
                </a:moveTo>
                <a:lnTo>
                  <a:pt x="650411" y="0"/>
                </a:lnTo>
                <a:lnTo>
                  <a:pt x="650411" y="650411"/>
                </a:lnTo>
                <a:lnTo>
                  <a:pt x="0" y="6504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1496004" y="5540838"/>
            <a:ext cx="3220434" cy="404919"/>
          </a:xfrm>
          <a:prstGeom prst="rect">
            <a:avLst/>
          </a:prstGeom>
        </p:spPr>
        <p:txBody>
          <a:bodyPr lIns="0" tIns="0" rIns="0" bIns="0" rtlCol="0" anchor="t">
            <a:spAutoFit/>
          </a:bodyPr>
          <a:lstStyle/>
          <a:p>
            <a:pPr algn="l">
              <a:lnSpc>
                <a:spcPts val="3500"/>
              </a:lnSpc>
              <a:spcBef>
                <a:spcPct val="0"/>
              </a:spcBef>
            </a:pPr>
            <a:endParaRPr lang="en-US" sz="2500" b="1" dirty="0">
              <a:solidFill>
                <a:srgbClr val="FFD944"/>
              </a:solidFill>
              <a:latin typeface="Lato Bold"/>
              <a:ea typeface="Lato Bold"/>
              <a:cs typeface="Lato Bold"/>
              <a:sym typeface="Lato Bold"/>
            </a:endParaRPr>
          </a:p>
        </p:txBody>
      </p:sp>
      <p:sp>
        <p:nvSpPr>
          <p:cNvPr id="12" name="TextBox 12"/>
          <p:cNvSpPr txBox="1"/>
          <p:nvPr/>
        </p:nvSpPr>
        <p:spPr>
          <a:xfrm>
            <a:off x="1463411" y="6261874"/>
            <a:ext cx="3253027" cy="372603"/>
          </a:xfrm>
          <a:prstGeom prst="rect">
            <a:avLst/>
          </a:prstGeom>
        </p:spPr>
        <p:txBody>
          <a:bodyPr lIns="0" tIns="0" rIns="0" bIns="0" rtlCol="0" anchor="t">
            <a:spAutoFit/>
          </a:bodyPr>
          <a:lstStyle/>
          <a:p>
            <a:pPr algn="l">
              <a:lnSpc>
                <a:spcPts val="3079"/>
              </a:lnSpc>
              <a:spcBef>
                <a:spcPct val="0"/>
              </a:spcBef>
            </a:pPr>
            <a:endParaRPr lang="en-US" sz="2199" dirty="0">
              <a:solidFill>
                <a:srgbClr val="E5E1DA"/>
              </a:solidFill>
              <a:latin typeface="Lato"/>
              <a:ea typeface="Lato"/>
              <a:cs typeface="Lato"/>
              <a:sym typeface="Lato"/>
            </a:endParaRPr>
          </a:p>
        </p:txBody>
      </p:sp>
      <p:sp>
        <p:nvSpPr>
          <p:cNvPr id="13" name="TextBox 13"/>
          <p:cNvSpPr txBox="1"/>
          <p:nvPr/>
        </p:nvSpPr>
        <p:spPr>
          <a:xfrm>
            <a:off x="1028700" y="1290181"/>
            <a:ext cx="5717469" cy="1762125"/>
          </a:xfrm>
          <a:prstGeom prst="rect">
            <a:avLst/>
          </a:prstGeom>
        </p:spPr>
        <p:txBody>
          <a:bodyPr lIns="0" tIns="0" rIns="0" bIns="0" rtlCol="0" anchor="t">
            <a:spAutoFit/>
          </a:bodyPr>
          <a:lstStyle/>
          <a:p>
            <a:pPr algn="l">
              <a:lnSpc>
                <a:spcPts val="6600"/>
              </a:lnSpc>
            </a:pPr>
            <a:r>
              <a:rPr lang="en-US" sz="6000" b="1" dirty="0">
                <a:solidFill>
                  <a:srgbClr val="FBF9F1"/>
                </a:solidFill>
                <a:latin typeface="Poppins Bold"/>
                <a:ea typeface="Poppins Bold"/>
                <a:cs typeface="Poppins Bold"/>
                <a:sym typeface="Poppins Bold"/>
              </a:rPr>
              <a:t>ACCOMPLISH BY WEEK</a:t>
            </a:r>
          </a:p>
        </p:txBody>
      </p:sp>
      <p:sp>
        <p:nvSpPr>
          <p:cNvPr id="15" name="TextBox 15"/>
          <p:cNvSpPr txBox="1"/>
          <p:nvPr/>
        </p:nvSpPr>
        <p:spPr>
          <a:xfrm>
            <a:off x="5499461" y="6261874"/>
            <a:ext cx="3253027" cy="372603"/>
          </a:xfrm>
          <a:prstGeom prst="rect">
            <a:avLst/>
          </a:prstGeom>
        </p:spPr>
        <p:txBody>
          <a:bodyPr lIns="0" tIns="0" rIns="0" bIns="0" rtlCol="0" anchor="t">
            <a:spAutoFit/>
          </a:bodyPr>
          <a:lstStyle/>
          <a:p>
            <a:pPr algn="l">
              <a:lnSpc>
                <a:spcPts val="3079"/>
              </a:lnSpc>
              <a:spcBef>
                <a:spcPct val="0"/>
              </a:spcBef>
            </a:pPr>
            <a:endParaRPr lang="en-US" sz="2199" dirty="0">
              <a:solidFill>
                <a:srgbClr val="E5E1DA"/>
              </a:solidFill>
              <a:latin typeface="Lato"/>
              <a:ea typeface="Lato"/>
              <a:cs typeface="Lato"/>
              <a:sym typeface="Lato"/>
            </a:endParaRPr>
          </a:p>
        </p:txBody>
      </p:sp>
      <p:pic>
        <p:nvPicPr>
          <p:cNvPr id="22" name="Content Placeholder 6">
            <a:extLst>
              <a:ext uri="{FF2B5EF4-FFF2-40B4-BE49-F238E27FC236}">
                <a16:creationId xmlns:a16="http://schemas.microsoft.com/office/drawing/2014/main" id="{B63B6F1E-6D8B-2166-6042-777DF3CDA0DC}"/>
              </a:ext>
            </a:extLst>
          </p:cNvPr>
          <p:cNvPicPr>
            <a:picLocks noChangeAspect="1"/>
          </p:cNvPicPr>
          <p:nvPr/>
        </p:nvPicPr>
        <p:blipFill>
          <a:blip r:embed="rId5"/>
          <a:stretch>
            <a:fillRect/>
          </a:stretch>
        </p:blipFill>
        <p:spPr>
          <a:xfrm>
            <a:off x="8553215" y="3787578"/>
            <a:ext cx="8271374" cy="5693797"/>
          </a:xfrm>
          <a:prstGeom prst="rect">
            <a:avLst/>
          </a:prstGeom>
        </p:spPr>
      </p:pic>
      <p:sp>
        <p:nvSpPr>
          <p:cNvPr id="23" name="TextBox 22">
            <a:extLst>
              <a:ext uri="{FF2B5EF4-FFF2-40B4-BE49-F238E27FC236}">
                <a16:creationId xmlns:a16="http://schemas.microsoft.com/office/drawing/2014/main" id="{F951D0F5-2E55-5257-90A6-E2AD9F1B3886}"/>
              </a:ext>
            </a:extLst>
          </p:cNvPr>
          <p:cNvSpPr txBox="1"/>
          <p:nvPr/>
        </p:nvSpPr>
        <p:spPr>
          <a:xfrm>
            <a:off x="1028700" y="3806085"/>
            <a:ext cx="6247603" cy="4154984"/>
          </a:xfrm>
          <a:prstGeom prst="rect">
            <a:avLst/>
          </a:prstGeom>
          <a:noFill/>
        </p:spPr>
        <p:txBody>
          <a:bodyPr wrap="square" rtlCol="0">
            <a:spAutoFit/>
          </a:bodyPr>
          <a:lstStyle/>
          <a:p>
            <a:r>
              <a:rPr lang="en-US" sz="2400" dirty="0">
                <a:solidFill>
                  <a:schemeClr val="bg1"/>
                </a:solidFill>
              </a:rPr>
              <a:t>From the graph, the number of rides varies significantly between different weeks. Week 38 has the highest number of rides, followed by Week 37 and Week 36. Week 40 has the lowest number of rides.</a:t>
            </a:r>
          </a:p>
          <a:p>
            <a:endParaRPr lang="en-US" sz="2400" dirty="0">
              <a:solidFill>
                <a:schemeClr val="bg1"/>
              </a:solidFill>
            </a:endParaRPr>
          </a:p>
          <a:p>
            <a:r>
              <a:rPr lang="en-US" sz="2400" dirty="0">
                <a:solidFill>
                  <a:schemeClr val="bg1"/>
                </a:solidFill>
              </a:rPr>
              <a:t>Overall, the graph suggests that there is a significant disparity in the number of rides between different weeks. This could be due to a variety of factors, such as holidays, special events, or seasonal changes.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800000">
            <a:off x="10817513" y="-3911527"/>
            <a:ext cx="7470487" cy="5397427"/>
          </a:xfrm>
          <a:custGeom>
            <a:avLst/>
            <a:gdLst/>
            <a:ahLst/>
            <a:cxnLst/>
            <a:rect l="l" t="t" r="r" b="b"/>
            <a:pathLst>
              <a:path w="7470487" h="5397427">
                <a:moveTo>
                  <a:pt x="0" y="0"/>
                </a:moveTo>
                <a:lnTo>
                  <a:pt x="7470487" y="0"/>
                </a:lnTo>
                <a:lnTo>
                  <a:pt x="7470487" y="5397427"/>
                </a:lnTo>
                <a:lnTo>
                  <a:pt x="0" y="5397427"/>
                </a:lnTo>
                <a:lnTo>
                  <a:pt x="0" y="0"/>
                </a:lnTo>
                <a:close/>
              </a:path>
            </a:pathLst>
          </a:custGeom>
          <a:blipFill>
            <a:blip r:embed="rId3"/>
            <a:stretch>
              <a:fillRect/>
            </a:stretch>
          </a:blipFill>
        </p:spPr>
      </p:sp>
      <p:sp>
        <p:nvSpPr>
          <p:cNvPr id="3" name="Freeform 3"/>
          <p:cNvSpPr/>
          <p:nvPr/>
        </p:nvSpPr>
        <p:spPr>
          <a:xfrm rot="-10800000">
            <a:off x="11049000" y="4626338"/>
            <a:ext cx="10087571" cy="8631221"/>
          </a:xfrm>
          <a:custGeom>
            <a:avLst/>
            <a:gdLst/>
            <a:ahLst/>
            <a:cxnLst/>
            <a:rect l="l" t="t" r="r" b="b"/>
            <a:pathLst>
              <a:path w="13745171" h="10034901">
                <a:moveTo>
                  <a:pt x="0" y="0"/>
                </a:moveTo>
                <a:lnTo>
                  <a:pt x="13745171" y="0"/>
                </a:lnTo>
                <a:lnTo>
                  <a:pt x="13745171" y="10034901"/>
                </a:lnTo>
                <a:lnTo>
                  <a:pt x="0" y="10034901"/>
                </a:lnTo>
                <a:lnTo>
                  <a:pt x="0" y="0"/>
                </a:lnTo>
                <a:close/>
              </a:path>
            </a:pathLst>
          </a:custGeom>
          <a:blipFill>
            <a:blip r:embed="rId3"/>
            <a:stretch>
              <a:fillRect l="-523" r="-523"/>
            </a:stretch>
          </a:blipFill>
        </p:spPr>
        <p:txBody>
          <a:bodyPr/>
          <a:lstStyle/>
          <a:p>
            <a:endParaRPr lang="en-IN" dirty="0"/>
          </a:p>
        </p:txBody>
      </p:sp>
      <p:sp>
        <p:nvSpPr>
          <p:cNvPr id="4" name="TextBox 4"/>
          <p:cNvSpPr txBox="1"/>
          <p:nvPr/>
        </p:nvSpPr>
        <p:spPr>
          <a:xfrm>
            <a:off x="8269006" y="998558"/>
            <a:ext cx="9247901" cy="4062651"/>
          </a:xfrm>
          <a:prstGeom prst="rect">
            <a:avLst/>
          </a:prstGeom>
        </p:spPr>
        <p:txBody>
          <a:bodyPr lIns="0" tIns="0" rIns="0" bIns="0" rtlCol="0" anchor="t">
            <a:spAutoFit/>
          </a:bodyPr>
          <a:lstStyle/>
          <a:p>
            <a:r>
              <a:rPr lang="en-IN" sz="2400" b="1" dirty="0">
                <a:solidFill>
                  <a:schemeClr val="bg2"/>
                </a:solidFill>
              </a:rPr>
              <a:t>Implications and Further Analysis</a:t>
            </a:r>
          </a:p>
          <a:p>
            <a:pPr>
              <a:buFont typeface="Arial" panose="020B0604020202020204" pitchFamily="34" charset="0"/>
              <a:buChar char="•"/>
            </a:pPr>
            <a:r>
              <a:rPr lang="en-IN" sz="2400" b="1" dirty="0">
                <a:solidFill>
                  <a:schemeClr val="bg2"/>
                </a:solidFill>
              </a:rPr>
              <a:t>Urban Planning:</a:t>
            </a:r>
            <a:r>
              <a:rPr lang="en-IN" sz="2400" dirty="0">
                <a:solidFill>
                  <a:schemeClr val="bg2"/>
                </a:solidFill>
              </a:rPr>
              <a:t> Understanding hourly location concentrations can inform urban planning decisions, such as optimizing public transportation routes, allocating resources, and designing infrastructure to accommodate peak activity periods.</a:t>
            </a:r>
          </a:p>
          <a:p>
            <a:pPr>
              <a:buFont typeface="Arial" panose="020B0604020202020204" pitchFamily="34" charset="0"/>
              <a:buChar char="•"/>
            </a:pPr>
            <a:r>
              <a:rPr lang="en-IN" sz="2400" b="1" dirty="0">
                <a:solidFill>
                  <a:schemeClr val="bg2"/>
                </a:solidFill>
              </a:rPr>
              <a:t>Business Analysis:</a:t>
            </a:r>
            <a:r>
              <a:rPr lang="en-IN" sz="2400" dirty="0">
                <a:solidFill>
                  <a:schemeClr val="bg2"/>
                </a:solidFill>
              </a:rPr>
              <a:t> Businesses can use this information to identify optimal operating hours, target marketing efforts, and allocate resources more effectively.</a:t>
            </a:r>
          </a:p>
          <a:p>
            <a:pPr>
              <a:buFont typeface="Arial" panose="020B0604020202020204" pitchFamily="34" charset="0"/>
              <a:buChar char="•"/>
            </a:pPr>
            <a:r>
              <a:rPr lang="en-IN" sz="2400" b="1" dirty="0">
                <a:solidFill>
                  <a:schemeClr val="bg2"/>
                </a:solidFill>
              </a:rPr>
              <a:t>Social Science Research:</a:t>
            </a:r>
            <a:r>
              <a:rPr lang="en-IN" sz="2400" dirty="0">
                <a:solidFill>
                  <a:schemeClr val="bg2"/>
                </a:solidFill>
              </a:rPr>
              <a:t> Researchers can explore the underlying factors driving these temporal and spatial patterns to understand human </a:t>
            </a:r>
            <a:r>
              <a:rPr lang="en-IN" sz="2400" dirty="0" err="1">
                <a:solidFill>
                  <a:schemeClr val="bg2"/>
                </a:solidFill>
              </a:rPr>
              <a:t>behavior</a:t>
            </a:r>
            <a:r>
              <a:rPr lang="en-IN" sz="2400" dirty="0">
                <a:solidFill>
                  <a:schemeClr val="bg2"/>
                </a:solidFill>
              </a:rPr>
              <a:t>, social interactions, and urban dynamics.</a:t>
            </a:r>
          </a:p>
        </p:txBody>
      </p:sp>
      <p:sp>
        <p:nvSpPr>
          <p:cNvPr id="5" name="TextBox 5"/>
          <p:cNvSpPr txBox="1"/>
          <p:nvPr/>
        </p:nvSpPr>
        <p:spPr>
          <a:xfrm>
            <a:off x="1281884" y="1476375"/>
            <a:ext cx="6018468" cy="2540183"/>
          </a:xfrm>
          <a:prstGeom prst="rect">
            <a:avLst/>
          </a:prstGeom>
        </p:spPr>
        <p:txBody>
          <a:bodyPr lIns="0" tIns="0" rIns="0" bIns="0" rtlCol="0" anchor="t">
            <a:spAutoFit/>
          </a:bodyPr>
          <a:lstStyle/>
          <a:p>
            <a:pPr algn="l">
              <a:lnSpc>
                <a:spcPts val="6600"/>
              </a:lnSpc>
            </a:pPr>
            <a:r>
              <a:rPr lang="en-IN" sz="6000" dirty="0">
                <a:solidFill>
                  <a:schemeClr val="bg2"/>
                </a:solidFill>
              </a:rPr>
              <a:t>Hourly Location Concentration Analysis</a:t>
            </a:r>
            <a:endParaRPr lang="en-US" sz="6000" b="1" dirty="0">
              <a:solidFill>
                <a:schemeClr val="bg2"/>
              </a:solidFill>
              <a:latin typeface="Poppins Bold"/>
              <a:ea typeface="Poppins Bold"/>
              <a:cs typeface="Poppins Bold"/>
              <a:sym typeface="Poppins Bold"/>
            </a:endParaRPr>
          </a:p>
        </p:txBody>
      </p:sp>
      <p:sp>
        <p:nvSpPr>
          <p:cNvPr id="9" name="TextBox 9"/>
          <p:cNvSpPr txBox="1"/>
          <p:nvPr/>
        </p:nvSpPr>
        <p:spPr>
          <a:xfrm>
            <a:off x="8128737" y="5093764"/>
            <a:ext cx="7475913" cy="1009150"/>
          </a:xfrm>
          <a:prstGeom prst="rect">
            <a:avLst/>
          </a:prstGeom>
        </p:spPr>
        <p:txBody>
          <a:bodyPr lIns="254000" tIns="254000" rIns="254000" bIns="254000" rtlCol="0" anchor="ctr"/>
          <a:lstStyle/>
          <a:p>
            <a:pPr algn="l">
              <a:lnSpc>
                <a:spcPts val="2799"/>
              </a:lnSpc>
            </a:pPr>
            <a:endParaRPr lang="en-US" sz="1999" dirty="0">
              <a:solidFill>
                <a:srgbClr val="E5E1DA"/>
              </a:solidFill>
              <a:latin typeface="Lato"/>
              <a:ea typeface="Lato"/>
              <a:cs typeface="Lato"/>
              <a:sym typeface="Lato"/>
            </a:endParaRPr>
          </a:p>
        </p:txBody>
      </p:sp>
      <p:pic>
        <p:nvPicPr>
          <p:cNvPr id="4098" name="Picture 2">
            <a:extLst>
              <a:ext uri="{FF2B5EF4-FFF2-40B4-BE49-F238E27FC236}">
                <a16:creationId xmlns:a16="http://schemas.microsoft.com/office/drawing/2014/main" id="{30C44C0D-1D24-F4A9-8102-547741C0B4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5384558"/>
            <a:ext cx="8915400" cy="45867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28665" y="645697"/>
            <a:ext cx="16598104" cy="995428"/>
            <a:chOff x="0" y="0"/>
            <a:chExt cx="4371517" cy="262170"/>
          </a:xfrm>
        </p:grpSpPr>
        <p:sp>
          <p:nvSpPr>
            <p:cNvPr id="3" name="Freeform 3"/>
            <p:cNvSpPr/>
            <p:nvPr/>
          </p:nvSpPr>
          <p:spPr>
            <a:xfrm>
              <a:off x="0" y="0"/>
              <a:ext cx="4371517" cy="262170"/>
            </a:xfrm>
            <a:custGeom>
              <a:avLst/>
              <a:gdLst/>
              <a:ahLst/>
              <a:cxnLst/>
              <a:rect l="l" t="t" r="r" b="b"/>
              <a:pathLst>
                <a:path w="4371517" h="262170">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sp>
        <p:sp>
          <p:nvSpPr>
            <p:cNvPr id="4" name="TextBox 4"/>
            <p:cNvSpPr txBox="1"/>
            <p:nvPr/>
          </p:nvSpPr>
          <p:spPr>
            <a:xfrm>
              <a:off x="0" y="-38100"/>
              <a:ext cx="4371517" cy="30027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2100837" flipH="1">
            <a:off x="8982673" y="428119"/>
            <a:ext cx="8310061" cy="8781453"/>
          </a:xfrm>
          <a:custGeom>
            <a:avLst/>
            <a:gdLst/>
            <a:ahLst/>
            <a:cxnLst/>
            <a:rect l="l" t="t" r="r" b="b"/>
            <a:pathLst>
              <a:path w="8310061" h="8781453">
                <a:moveTo>
                  <a:pt x="8310061" y="0"/>
                </a:moveTo>
                <a:lnTo>
                  <a:pt x="0" y="0"/>
                </a:lnTo>
                <a:lnTo>
                  <a:pt x="0" y="8781453"/>
                </a:lnTo>
                <a:lnTo>
                  <a:pt x="8310061" y="8781453"/>
                </a:lnTo>
                <a:lnTo>
                  <a:pt x="8310061" y="0"/>
                </a:lnTo>
                <a:close/>
              </a:path>
            </a:pathLst>
          </a:custGeom>
          <a:blipFill>
            <a:blip r:embed="rId2"/>
            <a:stretch>
              <a:fillRect r="-381" b="-1869"/>
            </a:stretch>
          </a:blipFill>
        </p:spPr>
      </p:sp>
      <p:sp>
        <p:nvSpPr>
          <p:cNvPr id="9" name="Freeform 9"/>
          <p:cNvSpPr/>
          <p:nvPr/>
        </p:nvSpPr>
        <p:spPr>
          <a:xfrm>
            <a:off x="1171305" y="879197"/>
            <a:ext cx="528429" cy="528429"/>
          </a:xfrm>
          <a:custGeom>
            <a:avLst/>
            <a:gdLst/>
            <a:ahLst/>
            <a:cxnLst/>
            <a:rect l="l" t="t" r="r" b="b"/>
            <a:pathLst>
              <a:path w="528429" h="528429">
                <a:moveTo>
                  <a:pt x="0" y="0"/>
                </a:moveTo>
                <a:lnTo>
                  <a:pt x="528429" y="0"/>
                </a:lnTo>
                <a:lnTo>
                  <a:pt x="528429" y="528429"/>
                </a:lnTo>
                <a:lnTo>
                  <a:pt x="0" y="528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928665" y="3213525"/>
            <a:ext cx="11411477" cy="2203560"/>
          </a:xfrm>
          <a:prstGeom prst="rect">
            <a:avLst/>
          </a:prstGeom>
        </p:spPr>
        <p:txBody>
          <a:bodyPr lIns="0" tIns="0" rIns="0" bIns="0" rtlCol="0" anchor="t">
            <a:spAutoFit/>
          </a:bodyPr>
          <a:lstStyle/>
          <a:p>
            <a:pPr algn="l">
              <a:lnSpc>
                <a:spcPts val="15959"/>
              </a:lnSpc>
            </a:pPr>
            <a:r>
              <a:rPr lang="en-US" sz="14508" b="1" dirty="0">
                <a:solidFill>
                  <a:srgbClr val="FBF9F1"/>
                </a:solidFill>
                <a:latin typeface="Poppins Bold"/>
                <a:ea typeface="Poppins Bold"/>
                <a:cs typeface="Poppins Bold"/>
                <a:sym typeface="Poppins Bold"/>
              </a:rPr>
              <a:t>THANK YOU </a:t>
            </a:r>
          </a:p>
        </p:txBody>
      </p:sp>
      <p:sp>
        <p:nvSpPr>
          <p:cNvPr id="11" name="TextBox 11"/>
          <p:cNvSpPr txBox="1"/>
          <p:nvPr/>
        </p:nvSpPr>
        <p:spPr>
          <a:xfrm>
            <a:off x="1896669" y="882426"/>
            <a:ext cx="4535372" cy="464820"/>
          </a:xfrm>
          <a:prstGeom prst="rect">
            <a:avLst/>
          </a:prstGeom>
        </p:spPr>
        <p:txBody>
          <a:bodyPr lIns="0" tIns="0" rIns="0" bIns="0" rtlCol="0" anchor="t">
            <a:spAutoFit/>
          </a:bodyPr>
          <a:lstStyle/>
          <a:p>
            <a:pPr algn="l">
              <a:lnSpc>
                <a:spcPts val="3779"/>
              </a:lnSpc>
              <a:spcBef>
                <a:spcPct val="0"/>
              </a:spcBef>
            </a:pPr>
            <a:r>
              <a:rPr lang="en-US" sz="2700" dirty="0">
                <a:solidFill>
                  <a:srgbClr val="E5E1DA"/>
                </a:solidFill>
                <a:latin typeface="Lato"/>
                <a:ea typeface="Lato"/>
                <a:cs typeface="Lato"/>
                <a:sym typeface="Lato"/>
              </a:rPr>
              <a:t>Uber’s </a:t>
            </a:r>
          </a:p>
        </p:txBody>
      </p:sp>
      <p:sp>
        <p:nvSpPr>
          <p:cNvPr id="12" name="TextBox 12"/>
          <p:cNvSpPr txBox="1"/>
          <p:nvPr/>
        </p:nvSpPr>
        <p:spPr>
          <a:xfrm>
            <a:off x="928665" y="7119480"/>
            <a:ext cx="6096698" cy="525721"/>
          </a:xfrm>
          <a:prstGeom prst="rect">
            <a:avLst/>
          </a:prstGeom>
        </p:spPr>
        <p:txBody>
          <a:bodyPr lIns="0" tIns="0" rIns="0" bIns="0" rtlCol="0" anchor="t">
            <a:spAutoFit/>
          </a:bodyPr>
          <a:lstStyle/>
          <a:p>
            <a:pPr algn="l">
              <a:lnSpc>
                <a:spcPts val="4480"/>
              </a:lnSpc>
              <a:spcBef>
                <a:spcPct val="0"/>
              </a:spcBef>
            </a:pPr>
            <a:r>
              <a:rPr lang="en-US" sz="3200" dirty="0">
                <a:solidFill>
                  <a:srgbClr val="E5E1DA"/>
                </a:solidFill>
                <a:latin typeface="Poppins"/>
                <a:ea typeface="Poppins"/>
                <a:cs typeface="Poppins"/>
                <a:sym typeface="Poppins"/>
              </a:rPr>
              <a:t>Present by Saber Ali </a:t>
            </a:r>
          </a:p>
        </p:txBody>
      </p:sp>
      <p:sp>
        <p:nvSpPr>
          <p:cNvPr id="13" name="TextBox 13"/>
          <p:cNvSpPr txBox="1"/>
          <p:nvPr/>
        </p:nvSpPr>
        <p:spPr>
          <a:xfrm>
            <a:off x="1529481" y="9244648"/>
            <a:ext cx="3572146" cy="398780"/>
          </a:xfrm>
          <a:prstGeom prst="rect">
            <a:avLst/>
          </a:prstGeom>
        </p:spPr>
        <p:txBody>
          <a:bodyPr lIns="0" tIns="0" rIns="0" bIns="0" rtlCol="0" anchor="t">
            <a:spAutoFit/>
          </a:bodyPr>
          <a:lstStyle/>
          <a:p>
            <a:pPr algn="l">
              <a:lnSpc>
                <a:spcPts val="3220"/>
              </a:lnSpc>
              <a:spcBef>
                <a:spcPct val="0"/>
              </a:spcBef>
            </a:pPr>
            <a:r>
              <a:rPr lang="en-US" sz="2300" dirty="0">
                <a:solidFill>
                  <a:srgbClr val="E5E1DA"/>
                </a:solidFill>
                <a:latin typeface="Lato"/>
                <a:ea typeface="Lato"/>
                <a:cs typeface="Lato"/>
                <a:sym typeface="Lato"/>
              </a:rPr>
              <a:t> </a:t>
            </a:r>
          </a:p>
        </p:txBody>
      </p:sp>
      <p:sp>
        <p:nvSpPr>
          <p:cNvPr id="16" name="TextBox 16"/>
          <p:cNvSpPr txBox="1"/>
          <p:nvPr/>
        </p:nvSpPr>
        <p:spPr>
          <a:xfrm>
            <a:off x="928665" y="5417085"/>
            <a:ext cx="11411477" cy="831853"/>
          </a:xfrm>
          <a:prstGeom prst="rect">
            <a:avLst/>
          </a:prstGeom>
        </p:spPr>
        <p:txBody>
          <a:bodyPr lIns="0" tIns="0" rIns="0" bIns="0" rtlCol="0" anchor="t">
            <a:spAutoFit/>
          </a:bodyPr>
          <a:lstStyle/>
          <a:p>
            <a:pPr algn="l">
              <a:lnSpc>
                <a:spcPts val="6050"/>
              </a:lnSpc>
            </a:pPr>
            <a:r>
              <a:rPr lang="en-US" sz="5500">
                <a:solidFill>
                  <a:srgbClr val="FBF9F1"/>
                </a:solidFill>
                <a:latin typeface="Poppins"/>
                <a:ea typeface="Poppins"/>
                <a:cs typeface="Poppins"/>
                <a:sym typeface="Poppins"/>
              </a:rPr>
              <a:t>for your time and attention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542318" flipV="1">
            <a:off x="12037037" y="-954371"/>
            <a:ext cx="7674102" cy="8229600"/>
          </a:xfrm>
          <a:custGeom>
            <a:avLst/>
            <a:gdLst/>
            <a:ahLst/>
            <a:cxnLst/>
            <a:rect l="l" t="t" r="r" b="b"/>
            <a:pathLst>
              <a:path w="7674102" h="8229600">
                <a:moveTo>
                  <a:pt x="0" y="8229600"/>
                </a:moveTo>
                <a:lnTo>
                  <a:pt x="7674102" y="8229600"/>
                </a:lnTo>
                <a:lnTo>
                  <a:pt x="7674102" y="0"/>
                </a:lnTo>
                <a:lnTo>
                  <a:pt x="0" y="0"/>
                </a:lnTo>
                <a:lnTo>
                  <a:pt x="0" y="8229600"/>
                </a:lnTo>
                <a:close/>
              </a:path>
            </a:pathLst>
          </a:custGeom>
          <a:blipFill>
            <a:blip r:embed="rId2"/>
            <a:stretch>
              <a:fillRect/>
            </a:stretch>
          </a:blipFill>
        </p:spPr>
      </p:sp>
      <p:grpSp>
        <p:nvGrpSpPr>
          <p:cNvPr id="3" name="Group 3"/>
          <p:cNvGrpSpPr/>
          <p:nvPr/>
        </p:nvGrpSpPr>
        <p:grpSpPr>
          <a:xfrm>
            <a:off x="704213" y="2947996"/>
            <a:ext cx="15148103" cy="6232551"/>
            <a:chOff x="0" y="0"/>
            <a:chExt cx="3989624" cy="1641495"/>
          </a:xfrm>
        </p:grpSpPr>
        <p:sp>
          <p:nvSpPr>
            <p:cNvPr id="4" name="Freeform 4"/>
            <p:cNvSpPr/>
            <p:nvPr/>
          </p:nvSpPr>
          <p:spPr>
            <a:xfrm>
              <a:off x="0" y="0"/>
              <a:ext cx="3989624" cy="1641495"/>
            </a:xfrm>
            <a:custGeom>
              <a:avLst/>
              <a:gdLst/>
              <a:ahLst/>
              <a:cxnLst/>
              <a:rect l="l" t="t" r="r" b="b"/>
              <a:pathLst>
                <a:path w="3989624" h="1641495">
                  <a:moveTo>
                    <a:pt x="10222" y="0"/>
                  </a:moveTo>
                  <a:lnTo>
                    <a:pt x="3979402" y="0"/>
                  </a:lnTo>
                  <a:cubicBezTo>
                    <a:pt x="3982113" y="0"/>
                    <a:pt x="3984713" y="1077"/>
                    <a:pt x="3986630" y="2994"/>
                  </a:cubicBezTo>
                  <a:cubicBezTo>
                    <a:pt x="3988546" y="4911"/>
                    <a:pt x="3989624" y="7511"/>
                    <a:pt x="3989624" y="10222"/>
                  </a:cubicBezTo>
                  <a:lnTo>
                    <a:pt x="3989624" y="1631273"/>
                  </a:lnTo>
                  <a:cubicBezTo>
                    <a:pt x="3989624" y="1633984"/>
                    <a:pt x="3988546" y="1636584"/>
                    <a:pt x="3986630" y="1638501"/>
                  </a:cubicBezTo>
                  <a:cubicBezTo>
                    <a:pt x="3984713" y="1640418"/>
                    <a:pt x="3982113" y="1641495"/>
                    <a:pt x="3979402" y="1641495"/>
                  </a:cubicBezTo>
                  <a:lnTo>
                    <a:pt x="10222" y="1641495"/>
                  </a:lnTo>
                  <a:cubicBezTo>
                    <a:pt x="7511" y="1641495"/>
                    <a:pt x="4911" y="1640418"/>
                    <a:pt x="2994" y="1638501"/>
                  </a:cubicBezTo>
                  <a:cubicBezTo>
                    <a:pt x="1077" y="1636584"/>
                    <a:pt x="0" y="1633984"/>
                    <a:pt x="0" y="1631273"/>
                  </a:cubicBezTo>
                  <a:lnTo>
                    <a:pt x="0" y="10222"/>
                  </a:lnTo>
                  <a:cubicBezTo>
                    <a:pt x="0" y="7511"/>
                    <a:pt x="1077" y="4911"/>
                    <a:pt x="2994" y="2994"/>
                  </a:cubicBezTo>
                  <a:cubicBezTo>
                    <a:pt x="4911" y="1077"/>
                    <a:pt x="7511" y="0"/>
                    <a:pt x="10222" y="0"/>
                  </a:cubicBezTo>
                  <a:close/>
                </a:path>
              </a:pathLst>
            </a:custGeom>
            <a:solidFill>
              <a:srgbClr val="000000"/>
            </a:solidFill>
            <a:ln w="38100" cap="sq">
              <a:solidFill>
                <a:srgbClr val="E5E1DA"/>
              </a:solidFill>
              <a:prstDash val="solid"/>
              <a:miter/>
            </a:ln>
          </p:spPr>
          <p:txBody>
            <a:bodyPr/>
            <a:lstStyle/>
            <a:p>
              <a:endParaRPr lang="en-IN" dirty="0"/>
            </a:p>
          </p:txBody>
        </p:sp>
        <p:sp>
          <p:nvSpPr>
            <p:cNvPr id="5" name="TextBox 5"/>
            <p:cNvSpPr txBox="1"/>
            <p:nvPr/>
          </p:nvSpPr>
          <p:spPr>
            <a:xfrm>
              <a:off x="0" y="-38100"/>
              <a:ext cx="3989624" cy="1679595"/>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2147874" y="7962921"/>
            <a:ext cx="5747719" cy="3384081"/>
          </a:xfrm>
          <a:custGeom>
            <a:avLst/>
            <a:gdLst/>
            <a:ahLst/>
            <a:cxnLst/>
            <a:rect l="l" t="t" r="r" b="b"/>
            <a:pathLst>
              <a:path w="5747719" h="3384081">
                <a:moveTo>
                  <a:pt x="0" y="0"/>
                </a:moveTo>
                <a:lnTo>
                  <a:pt x="5747719" y="0"/>
                </a:lnTo>
                <a:lnTo>
                  <a:pt x="5747719" y="3384080"/>
                </a:lnTo>
                <a:lnTo>
                  <a:pt x="0" y="3384080"/>
                </a:lnTo>
                <a:lnTo>
                  <a:pt x="0" y="0"/>
                </a:lnTo>
                <a:close/>
              </a:path>
            </a:pathLst>
          </a:custGeom>
          <a:blipFill>
            <a:blip r:embed="rId3"/>
            <a:stretch>
              <a:fillRect l="-18302" b="-143185"/>
            </a:stretch>
          </a:blipFill>
        </p:spPr>
      </p:sp>
      <p:sp>
        <p:nvSpPr>
          <p:cNvPr id="7" name="Freeform 7"/>
          <p:cNvSpPr/>
          <p:nvPr/>
        </p:nvSpPr>
        <p:spPr>
          <a:xfrm>
            <a:off x="14977667" y="1839074"/>
            <a:ext cx="896420" cy="896420"/>
          </a:xfrm>
          <a:custGeom>
            <a:avLst/>
            <a:gdLst/>
            <a:ahLst/>
            <a:cxnLst/>
            <a:rect l="l" t="t" r="r" b="b"/>
            <a:pathLst>
              <a:path w="896420" h="896420">
                <a:moveTo>
                  <a:pt x="0" y="0"/>
                </a:moveTo>
                <a:lnTo>
                  <a:pt x="896421" y="0"/>
                </a:lnTo>
                <a:lnTo>
                  <a:pt x="896421" y="896420"/>
                </a:lnTo>
                <a:lnTo>
                  <a:pt x="0" y="8964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725985" y="713019"/>
            <a:ext cx="7273915" cy="2022475"/>
          </a:xfrm>
          <a:prstGeom prst="rect">
            <a:avLst/>
          </a:prstGeom>
        </p:spPr>
        <p:txBody>
          <a:bodyPr lIns="0" tIns="0" rIns="0" bIns="0" rtlCol="0" anchor="t">
            <a:spAutoFit/>
          </a:bodyPr>
          <a:lstStyle/>
          <a:p>
            <a:pPr algn="l">
              <a:lnSpc>
                <a:spcPts val="7699"/>
              </a:lnSpc>
            </a:pPr>
            <a:r>
              <a:rPr lang="en-US" sz="6999" b="1">
                <a:solidFill>
                  <a:srgbClr val="FBF9F1"/>
                </a:solidFill>
                <a:latin typeface="Poppins Bold"/>
                <a:ea typeface="Poppins Bold"/>
                <a:cs typeface="Poppins Bold"/>
                <a:sym typeface="Poppins Bold"/>
              </a:rPr>
              <a:t>TODAY'S AGENDA</a:t>
            </a:r>
          </a:p>
        </p:txBody>
      </p:sp>
      <p:sp>
        <p:nvSpPr>
          <p:cNvPr id="9" name="TextBox 9"/>
          <p:cNvSpPr txBox="1"/>
          <p:nvPr/>
        </p:nvSpPr>
        <p:spPr>
          <a:xfrm>
            <a:off x="2224052" y="3934895"/>
            <a:ext cx="5441644" cy="422275"/>
          </a:xfrm>
          <a:prstGeom prst="rect">
            <a:avLst/>
          </a:prstGeom>
        </p:spPr>
        <p:txBody>
          <a:bodyPr lIns="0" tIns="0" rIns="0" bIns="0" rtlCol="0" anchor="t">
            <a:spAutoFit/>
          </a:bodyPr>
          <a:lstStyle/>
          <a:p>
            <a:pPr algn="l">
              <a:lnSpc>
                <a:spcPts val="3499"/>
              </a:lnSpc>
              <a:spcBef>
                <a:spcPct val="0"/>
              </a:spcBef>
            </a:pPr>
            <a:r>
              <a:rPr lang="en-US" sz="2499">
                <a:solidFill>
                  <a:srgbClr val="E5E1DA"/>
                </a:solidFill>
                <a:latin typeface="Lato"/>
                <a:ea typeface="Lato"/>
                <a:cs typeface="Lato"/>
                <a:sym typeface="Lato"/>
              </a:rPr>
              <a:t>Introduction</a:t>
            </a:r>
          </a:p>
        </p:txBody>
      </p:sp>
      <p:sp>
        <p:nvSpPr>
          <p:cNvPr id="10" name="TextBox 10"/>
          <p:cNvSpPr txBox="1"/>
          <p:nvPr/>
        </p:nvSpPr>
        <p:spPr>
          <a:xfrm>
            <a:off x="1525526" y="3934895"/>
            <a:ext cx="444559" cy="422275"/>
          </a:xfrm>
          <a:prstGeom prst="rect">
            <a:avLst/>
          </a:prstGeom>
        </p:spPr>
        <p:txBody>
          <a:bodyPr lIns="0" tIns="0" rIns="0" bIns="0" rtlCol="0" anchor="t">
            <a:spAutoFit/>
          </a:bodyPr>
          <a:lstStyle/>
          <a:p>
            <a:pPr algn="r">
              <a:lnSpc>
                <a:spcPts val="3499"/>
              </a:lnSpc>
              <a:spcBef>
                <a:spcPct val="0"/>
              </a:spcBef>
            </a:pPr>
            <a:r>
              <a:rPr lang="en-US" sz="2499" b="1">
                <a:solidFill>
                  <a:srgbClr val="FFD944"/>
                </a:solidFill>
                <a:latin typeface="Lato Bold"/>
                <a:ea typeface="Lato Bold"/>
                <a:cs typeface="Lato Bold"/>
                <a:sym typeface="Lato Bold"/>
              </a:rPr>
              <a:t>1</a:t>
            </a:r>
          </a:p>
        </p:txBody>
      </p:sp>
      <p:sp>
        <p:nvSpPr>
          <p:cNvPr id="11" name="TextBox 11"/>
          <p:cNvSpPr txBox="1"/>
          <p:nvPr/>
        </p:nvSpPr>
        <p:spPr>
          <a:xfrm>
            <a:off x="2224052" y="5073670"/>
            <a:ext cx="5441644" cy="422275"/>
          </a:xfrm>
          <a:prstGeom prst="rect">
            <a:avLst/>
          </a:prstGeom>
        </p:spPr>
        <p:txBody>
          <a:bodyPr lIns="0" tIns="0" rIns="0" bIns="0" rtlCol="0" anchor="t">
            <a:spAutoFit/>
          </a:bodyPr>
          <a:lstStyle/>
          <a:p>
            <a:pPr algn="l">
              <a:lnSpc>
                <a:spcPts val="3499"/>
              </a:lnSpc>
              <a:spcBef>
                <a:spcPct val="0"/>
              </a:spcBef>
            </a:pPr>
            <a:r>
              <a:rPr lang="en-US" sz="2499" dirty="0">
                <a:solidFill>
                  <a:srgbClr val="E5E1DA"/>
                </a:solidFill>
                <a:latin typeface="Lato"/>
                <a:ea typeface="Lato"/>
                <a:cs typeface="Lato"/>
                <a:sym typeface="Lato"/>
              </a:rPr>
              <a:t>Peak Days</a:t>
            </a:r>
          </a:p>
        </p:txBody>
      </p:sp>
      <p:sp>
        <p:nvSpPr>
          <p:cNvPr id="12" name="TextBox 12"/>
          <p:cNvSpPr txBox="1"/>
          <p:nvPr/>
        </p:nvSpPr>
        <p:spPr>
          <a:xfrm>
            <a:off x="1525526" y="5073670"/>
            <a:ext cx="444559" cy="422275"/>
          </a:xfrm>
          <a:prstGeom prst="rect">
            <a:avLst/>
          </a:prstGeom>
        </p:spPr>
        <p:txBody>
          <a:bodyPr lIns="0" tIns="0" rIns="0" bIns="0" rtlCol="0" anchor="t">
            <a:spAutoFit/>
          </a:bodyPr>
          <a:lstStyle/>
          <a:p>
            <a:pPr algn="r">
              <a:lnSpc>
                <a:spcPts val="3499"/>
              </a:lnSpc>
              <a:spcBef>
                <a:spcPct val="0"/>
              </a:spcBef>
            </a:pPr>
            <a:r>
              <a:rPr lang="en-US" sz="2499" b="1">
                <a:solidFill>
                  <a:srgbClr val="FFD944"/>
                </a:solidFill>
                <a:latin typeface="Lato Bold"/>
                <a:ea typeface="Lato Bold"/>
                <a:cs typeface="Lato Bold"/>
                <a:sym typeface="Lato Bold"/>
              </a:rPr>
              <a:t>2</a:t>
            </a:r>
          </a:p>
        </p:txBody>
      </p:sp>
      <p:sp>
        <p:nvSpPr>
          <p:cNvPr id="13" name="TextBox 13"/>
          <p:cNvSpPr txBox="1"/>
          <p:nvPr/>
        </p:nvSpPr>
        <p:spPr>
          <a:xfrm>
            <a:off x="2224052" y="6210320"/>
            <a:ext cx="5441644" cy="422275"/>
          </a:xfrm>
          <a:prstGeom prst="rect">
            <a:avLst/>
          </a:prstGeom>
        </p:spPr>
        <p:txBody>
          <a:bodyPr lIns="0" tIns="0" rIns="0" bIns="0" rtlCol="0" anchor="t">
            <a:spAutoFit/>
          </a:bodyPr>
          <a:lstStyle/>
          <a:p>
            <a:pPr algn="l">
              <a:lnSpc>
                <a:spcPts val="3499"/>
              </a:lnSpc>
              <a:spcBef>
                <a:spcPct val="0"/>
              </a:spcBef>
            </a:pPr>
            <a:r>
              <a:rPr lang="en-US" sz="2499" dirty="0">
                <a:solidFill>
                  <a:srgbClr val="E5E1DA"/>
                </a:solidFill>
                <a:latin typeface="Lato"/>
                <a:ea typeface="Lato"/>
                <a:cs typeface="Lato"/>
                <a:sym typeface="Lato"/>
              </a:rPr>
              <a:t>Peak Hours</a:t>
            </a:r>
          </a:p>
        </p:txBody>
      </p:sp>
      <p:sp>
        <p:nvSpPr>
          <p:cNvPr id="14" name="TextBox 14"/>
          <p:cNvSpPr txBox="1"/>
          <p:nvPr/>
        </p:nvSpPr>
        <p:spPr>
          <a:xfrm>
            <a:off x="1525526" y="6210320"/>
            <a:ext cx="444559" cy="422275"/>
          </a:xfrm>
          <a:prstGeom prst="rect">
            <a:avLst/>
          </a:prstGeom>
        </p:spPr>
        <p:txBody>
          <a:bodyPr lIns="0" tIns="0" rIns="0" bIns="0" rtlCol="0" anchor="t">
            <a:spAutoFit/>
          </a:bodyPr>
          <a:lstStyle/>
          <a:p>
            <a:pPr algn="r">
              <a:lnSpc>
                <a:spcPts val="3499"/>
              </a:lnSpc>
              <a:spcBef>
                <a:spcPct val="0"/>
              </a:spcBef>
            </a:pPr>
            <a:r>
              <a:rPr lang="en-US" sz="2499" b="1">
                <a:solidFill>
                  <a:srgbClr val="FFD944"/>
                </a:solidFill>
                <a:latin typeface="Lato Bold"/>
                <a:ea typeface="Lato Bold"/>
                <a:cs typeface="Lato Bold"/>
                <a:sym typeface="Lato Bold"/>
              </a:rPr>
              <a:t>3</a:t>
            </a:r>
          </a:p>
        </p:txBody>
      </p:sp>
      <p:sp>
        <p:nvSpPr>
          <p:cNvPr id="16" name="TextBox 16"/>
          <p:cNvSpPr txBox="1"/>
          <p:nvPr/>
        </p:nvSpPr>
        <p:spPr>
          <a:xfrm>
            <a:off x="1525526" y="7346970"/>
            <a:ext cx="444559" cy="422275"/>
          </a:xfrm>
          <a:prstGeom prst="rect">
            <a:avLst/>
          </a:prstGeom>
        </p:spPr>
        <p:txBody>
          <a:bodyPr lIns="0" tIns="0" rIns="0" bIns="0" rtlCol="0" anchor="t">
            <a:spAutoFit/>
          </a:bodyPr>
          <a:lstStyle/>
          <a:p>
            <a:pPr algn="r">
              <a:lnSpc>
                <a:spcPts val="3499"/>
              </a:lnSpc>
              <a:spcBef>
                <a:spcPct val="0"/>
              </a:spcBef>
            </a:pPr>
            <a:r>
              <a:rPr lang="en-US" sz="2499" b="1">
                <a:solidFill>
                  <a:srgbClr val="FFD944"/>
                </a:solidFill>
                <a:latin typeface="Lato Bold"/>
                <a:ea typeface="Lato Bold"/>
                <a:cs typeface="Lato Bold"/>
                <a:sym typeface="Lato Bold"/>
              </a:rPr>
              <a:t>4</a:t>
            </a:r>
          </a:p>
        </p:txBody>
      </p:sp>
      <p:sp>
        <p:nvSpPr>
          <p:cNvPr id="17" name="TextBox 17"/>
          <p:cNvSpPr txBox="1"/>
          <p:nvPr/>
        </p:nvSpPr>
        <p:spPr>
          <a:xfrm>
            <a:off x="9536023" y="3813224"/>
            <a:ext cx="5441644" cy="461280"/>
          </a:xfrm>
          <a:prstGeom prst="rect">
            <a:avLst/>
          </a:prstGeom>
        </p:spPr>
        <p:txBody>
          <a:bodyPr lIns="0" tIns="0" rIns="0" bIns="0" rtlCol="0" anchor="t">
            <a:spAutoFit/>
          </a:bodyPr>
          <a:lstStyle/>
          <a:p>
            <a:pPr algn="l">
              <a:lnSpc>
                <a:spcPts val="3919"/>
              </a:lnSpc>
              <a:spcBef>
                <a:spcPct val="0"/>
              </a:spcBef>
            </a:pPr>
            <a:r>
              <a:rPr lang="en-US" sz="2400" b="1" dirty="0">
                <a:solidFill>
                  <a:srgbClr val="FBF9F1"/>
                </a:solidFill>
                <a:latin typeface="Poppins Bold"/>
                <a:ea typeface="Poppins Bold"/>
                <a:cs typeface="Poppins Bold"/>
                <a:sym typeface="Poppins Bold"/>
              </a:rPr>
              <a:t>Demand on the basis of Base</a:t>
            </a:r>
          </a:p>
        </p:txBody>
      </p:sp>
      <p:sp>
        <p:nvSpPr>
          <p:cNvPr id="18" name="TextBox 18"/>
          <p:cNvSpPr txBox="1"/>
          <p:nvPr/>
        </p:nvSpPr>
        <p:spPr>
          <a:xfrm>
            <a:off x="8864630" y="3832763"/>
            <a:ext cx="444559" cy="422275"/>
          </a:xfrm>
          <a:prstGeom prst="rect">
            <a:avLst/>
          </a:prstGeom>
        </p:spPr>
        <p:txBody>
          <a:bodyPr lIns="0" tIns="0" rIns="0" bIns="0" rtlCol="0" anchor="t">
            <a:spAutoFit/>
          </a:bodyPr>
          <a:lstStyle/>
          <a:p>
            <a:pPr algn="r">
              <a:lnSpc>
                <a:spcPts val="3499"/>
              </a:lnSpc>
              <a:spcBef>
                <a:spcPct val="0"/>
              </a:spcBef>
            </a:pPr>
            <a:r>
              <a:rPr lang="en-US" sz="2499" b="1" dirty="0">
                <a:solidFill>
                  <a:srgbClr val="FFD944"/>
                </a:solidFill>
                <a:latin typeface="Lato Bold"/>
                <a:ea typeface="Lato Bold"/>
                <a:cs typeface="Lato Bold"/>
                <a:sym typeface="Lato Bold"/>
              </a:rPr>
              <a:t>5</a:t>
            </a:r>
          </a:p>
        </p:txBody>
      </p:sp>
      <p:sp>
        <p:nvSpPr>
          <p:cNvPr id="19" name="TextBox 19"/>
          <p:cNvSpPr txBox="1"/>
          <p:nvPr/>
        </p:nvSpPr>
        <p:spPr>
          <a:xfrm>
            <a:off x="9536023" y="5139805"/>
            <a:ext cx="5441644" cy="422275"/>
          </a:xfrm>
          <a:prstGeom prst="rect">
            <a:avLst/>
          </a:prstGeom>
        </p:spPr>
        <p:txBody>
          <a:bodyPr lIns="0" tIns="0" rIns="0" bIns="0" rtlCol="0" anchor="t">
            <a:spAutoFit/>
          </a:bodyPr>
          <a:lstStyle/>
          <a:p>
            <a:pPr algn="l">
              <a:lnSpc>
                <a:spcPts val="3499"/>
              </a:lnSpc>
              <a:spcBef>
                <a:spcPct val="0"/>
              </a:spcBef>
            </a:pPr>
            <a:r>
              <a:rPr lang="en-US" sz="2499" dirty="0">
                <a:solidFill>
                  <a:srgbClr val="E5E1DA"/>
                </a:solidFill>
                <a:latin typeface="Lato"/>
                <a:ea typeface="Lato"/>
                <a:cs typeface="Lato"/>
                <a:sym typeface="Lato"/>
              </a:rPr>
              <a:t>Activity variation by Base</a:t>
            </a:r>
          </a:p>
        </p:txBody>
      </p:sp>
      <p:sp>
        <p:nvSpPr>
          <p:cNvPr id="20" name="TextBox 20"/>
          <p:cNvSpPr txBox="1"/>
          <p:nvPr/>
        </p:nvSpPr>
        <p:spPr>
          <a:xfrm>
            <a:off x="8931337" y="5139805"/>
            <a:ext cx="444559" cy="422275"/>
          </a:xfrm>
          <a:prstGeom prst="rect">
            <a:avLst/>
          </a:prstGeom>
        </p:spPr>
        <p:txBody>
          <a:bodyPr lIns="0" tIns="0" rIns="0" bIns="0" rtlCol="0" anchor="t">
            <a:spAutoFit/>
          </a:bodyPr>
          <a:lstStyle/>
          <a:p>
            <a:pPr algn="r">
              <a:lnSpc>
                <a:spcPts val="3499"/>
              </a:lnSpc>
              <a:spcBef>
                <a:spcPct val="0"/>
              </a:spcBef>
            </a:pPr>
            <a:r>
              <a:rPr lang="en-US" sz="2499" b="1" dirty="0">
                <a:solidFill>
                  <a:srgbClr val="FFD944"/>
                </a:solidFill>
                <a:latin typeface="Lato Bold"/>
                <a:ea typeface="Lato Bold"/>
                <a:cs typeface="Lato Bold"/>
                <a:sym typeface="Lato Bold"/>
              </a:rPr>
              <a:t>6</a:t>
            </a:r>
          </a:p>
        </p:txBody>
      </p:sp>
      <p:sp>
        <p:nvSpPr>
          <p:cNvPr id="21" name="TextBox 21"/>
          <p:cNvSpPr txBox="1"/>
          <p:nvPr/>
        </p:nvSpPr>
        <p:spPr>
          <a:xfrm>
            <a:off x="9621293" y="6210319"/>
            <a:ext cx="5441644" cy="422275"/>
          </a:xfrm>
          <a:prstGeom prst="rect">
            <a:avLst/>
          </a:prstGeom>
        </p:spPr>
        <p:txBody>
          <a:bodyPr lIns="0" tIns="0" rIns="0" bIns="0" rtlCol="0" anchor="t">
            <a:spAutoFit/>
          </a:bodyPr>
          <a:lstStyle/>
          <a:p>
            <a:pPr algn="l">
              <a:lnSpc>
                <a:spcPts val="3499"/>
              </a:lnSpc>
              <a:spcBef>
                <a:spcPct val="0"/>
              </a:spcBef>
            </a:pPr>
            <a:r>
              <a:rPr lang="en-US" sz="2499" dirty="0" err="1">
                <a:solidFill>
                  <a:srgbClr val="E5E1DA"/>
                </a:solidFill>
                <a:latin typeface="Lato"/>
                <a:ea typeface="Lato"/>
                <a:cs typeface="Lato"/>
                <a:sym typeface="Lato"/>
              </a:rPr>
              <a:t>Concentraton</a:t>
            </a:r>
            <a:r>
              <a:rPr lang="en-US" sz="2499" dirty="0">
                <a:solidFill>
                  <a:srgbClr val="E5E1DA"/>
                </a:solidFill>
                <a:latin typeface="Lato"/>
                <a:ea typeface="Lato"/>
                <a:cs typeface="Lato"/>
                <a:sym typeface="Lato"/>
              </a:rPr>
              <a:t> by Hour</a:t>
            </a:r>
          </a:p>
        </p:txBody>
      </p:sp>
      <p:sp>
        <p:nvSpPr>
          <p:cNvPr id="22" name="TextBox 22"/>
          <p:cNvSpPr txBox="1"/>
          <p:nvPr/>
        </p:nvSpPr>
        <p:spPr>
          <a:xfrm>
            <a:off x="8922767" y="6281056"/>
            <a:ext cx="444559" cy="422275"/>
          </a:xfrm>
          <a:prstGeom prst="rect">
            <a:avLst/>
          </a:prstGeom>
        </p:spPr>
        <p:txBody>
          <a:bodyPr lIns="0" tIns="0" rIns="0" bIns="0" rtlCol="0" anchor="t">
            <a:spAutoFit/>
          </a:bodyPr>
          <a:lstStyle/>
          <a:p>
            <a:pPr algn="r">
              <a:lnSpc>
                <a:spcPts val="3499"/>
              </a:lnSpc>
              <a:spcBef>
                <a:spcPct val="0"/>
              </a:spcBef>
            </a:pPr>
            <a:r>
              <a:rPr lang="en-US" sz="2499" b="1" dirty="0">
                <a:solidFill>
                  <a:srgbClr val="FFD944"/>
                </a:solidFill>
                <a:latin typeface="Lato Bold"/>
                <a:ea typeface="Lato Bold"/>
                <a:cs typeface="Lato Bold"/>
                <a:sym typeface="Lato Bold"/>
              </a:rPr>
              <a:t>7</a:t>
            </a:r>
          </a:p>
        </p:txBody>
      </p:sp>
      <p:sp>
        <p:nvSpPr>
          <p:cNvPr id="23" name="TextBox 23"/>
          <p:cNvSpPr txBox="1"/>
          <p:nvPr/>
        </p:nvSpPr>
        <p:spPr>
          <a:xfrm>
            <a:off x="9565058" y="7361504"/>
            <a:ext cx="5441644" cy="422275"/>
          </a:xfrm>
          <a:prstGeom prst="rect">
            <a:avLst/>
          </a:prstGeom>
        </p:spPr>
        <p:txBody>
          <a:bodyPr lIns="0" tIns="0" rIns="0" bIns="0" rtlCol="0" anchor="t">
            <a:spAutoFit/>
          </a:bodyPr>
          <a:lstStyle/>
          <a:p>
            <a:pPr algn="l">
              <a:lnSpc>
                <a:spcPts val="3499"/>
              </a:lnSpc>
              <a:spcBef>
                <a:spcPct val="0"/>
              </a:spcBef>
            </a:pPr>
            <a:r>
              <a:rPr lang="en-US" sz="2499" dirty="0">
                <a:solidFill>
                  <a:srgbClr val="E5E1DA"/>
                </a:solidFill>
                <a:latin typeface="Lato"/>
                <a:ea typeface="Lato"/>
                <a:cs typeface="Lato"/>
                <a:sym typeface="Lato"/>
              </a:rPr>
              <a:t>Peak Weeks</a:t>
            </a:r>
          </a:p>
        </p:txBody>
      </p:sp>
      <p:sp>
        <p:nvSpPr>
          <p:cNvPr id="24" name="TextBox 24"/>
          <p:cNvSpPr txBox="1"/>
          <p:nvPr/>
        </p:nvSpPr>
        <p:spPr>
          <a:xfrm>
            <a:off x="8864631" y="7345400"/>
            <a:ext cx="444559" cy="422275"/>
          </a:xfrm>
          <a:prstGeom prst="rect">
            <a:avLst/>
          </a:prstGeom>
        </p:spPr>
        <p:txBody>
          <a:bodyPr lIns="0" tIns="0" rIns="0" bIns="0" rtlCol="0" anchor="t">
            <a:spAutoFit/>
          </a:bodyPr>
          <a:lstStyle/>
          <a:p>
            <a:pPr algn="r">
              <a:lnSpc>
                <a:spcPts val="3499"/>
              </a:lnSpc>
              <a:spcBef>
                <a:spcPct val="0"/>
              </a:spcBef>
            </a:pPr>
            <a:r>
              <a:rPr lang="en-US" sz="2499" b="1">
                <a:solidFill>
                  <a:srgbClr val="FFD944"/>
                </a:solidFill>
                <a:latin typeface="Lato Bold"/>
                <a:ea typeface="Lato Bold"/>
                <a:cs typeface="Lato Bold"/>
                <a:sym typeface="Lato Bold"/>
              </a:rPr>
              <a:t>8</a:t>
            </a:r>
          </a:p>
        </p:txBody>
      </p:sp>
      <p:sp>
        <p:nvSpPr>
          <p:cNvPr id="30" name="TextBox 29">
            <a:extLst>
              <a:ext uri="{FF2B5EF4-FFF2-40B4-BE49-F238E27FC236}">
                <a16:creationId xmlns:a16="http://schemas.microsoft.com/office/drawing/2014/main" id="{AD72F2B5-A4BD-C09A-4F72-EAC189B4BC33}"/>
              </a:ext>
            </a:extLst>
          </p:cNvPr>
          <p:cNvSpPr txBox="1"/>
          <p:nvPr/>
        </p:nvSpPr>
        <p:spPr>
          <a:xfrm>
            <a:off x="2183300" y="7240215"/>
            <a:ext cx="4979500" cy="510204"/>
          </a:xfrm>
          <a:prstGeom prst="rect">
            <a:avLst/>
          </a:prstGeom>
          <a:noFill/>
        </p:spPr>
        <p:txBody>
          <a:bodyPr wrap="square">
            <a:spAutoFit/>
          </a:bodyPr>
          <a:lstStyle/>
          <a:p>
            <a:pPr algn="l">
              <a:lnSpc>
                <a:spcPts val="3499"/>
              </a:lnSpc>
              <a:spcBef>
                <a:spcPct val="0"/>
              </a:spcBef>
            </a:pPr>
            <a:r>
              <a:rPr lang="en-US" sz="2400" dirty="0">
                <a:solidFill>
                  <a:srgbClr val="E5E1DA"/>
                </a:solidFill>
                <a:latin typeface="Lato"/>
                <a:ea typeface="Lato"/>
                <a:cs typeface="Lato"/>
                <a:sym typeface="Lato"/>
              </a:rPr>
              <a:t>Demand by Area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1383875" y="0"/>
            <a:ext cx="6904125" cy="10287000"/>
            <a:chOff x="0" y="0"/>
            <a:chExt cx="950116" cy="1415652"/>
          </a:xfrm>
        </p:grpSpPr>
        <p:sp>
          <p:nvSpPr>
            <p:cNvPr id="3" name="Freeform 3"/>
            <p:cNvSpPr/>
            <p:nvPr/>
          </p:nvSpPr>
          <p:spPr>
            <a:xfrm>
              <a:off x="0" y="0"/>
              <a:ext cx="950116" cy="1415652"/>
            </a:xfrm>
            <a:custGeom>
              <a:avLst/>
              <a:gdLst/>
              <a:ahLst/>
              <a:cxnLst/>
              <a:rect l="l" t="t" r="r" b="b"/>
              <a:pathLst>
                <a:path w="950116" h="1415652">
                  <a:moveTo>
                    <a:pt x="0" y="0"/>
                  </a:moveTo>
                  <a:lnTo>
                    <a:pt x="950116" y="0"/>
                  </a:lnTo>
                  <a:lnTo>
                    <a:pt x="950116" y="1415652"/>
                  </a:lnTo>
                  <a:lnTo>
                    <a:pt x="0" y="1415652"/>
                  </a:lnTo>
                  <a:close/>
                </a:path>
              </a:pathLst>
            </a:custGeom>
            <a:blipFill>
              <a:blip r:embed="rId3"/>
              <a:stretch>
                <a:fillRect t="-9244" r="-8446"/>
              </a:stretch>
            </a:blipFill>
            <a:ln cap="sq">
              <a:noFill/>
              <a:prstDash val="solid"/>
              <a:miter/>
            </a:ln>
          </p:spPr>
        </p:sp>
      </p:grpSp>
      <p:grpSp>
        <p:nvGrpSpPr>
          <p:cNvPr id="4" name="Group 4"/>
          <p:cNvGrpSpPr/>
          <p:nvPr/>
        </p:nvGrpSpPr>
        <p:grpSpPr>
          <a:xfrm>
            <a:off x="1028700" y="1482999"/>
            <a:ext cx="12577332" cy="8137251"/>
            <a:chOff x="0" y="0"/>
            <a:chExt cx="3312548" cy="2143144"/>
          </a:xfrm>
        </p:grpSpPr>
        <p:sp>
          <p:nvSpPr>
            <p:cNvPr id="5" name="Freeform 5"/>
            <p:cNvSpPr/>
            <p:nvPr/>
          </p:nvSpPr>
          <p:spPr>
            <a:xfrm>
              <a:off x="0" y="0"/>
              <a:ext cx="3312549" cy="2143144"/>
            </a:xfrm>
            <a:custGeom>
              <a:avLst/>
              <a:gdLst/>
              <a:ahLst/>
              <a:cxnLst/>
              <a:rect l="l" t="t" r="r" b="b"/>
              <a:pathLst>
                <a:path w="3312549" h="2143144">
                  <a:moveTo>
                    <a:pt x="12311" y="0"/>
                  </a:moveTo>
                  <a:lnTo>
                    <a:pt x="3300238" y="0"/>
                  </a:lnTo>
                  <a:cubicBezTo>
                    <a:pt x="3307037" y="0"/>
                    <a:pt x="3312549" y="5512"/>
                    <a:pt x="3312549" y="12311"/>
                  </a:cubicBezTo>
                  <a:lnTo>
                    <a:pt x="3312549" y="2130834"/>
                  </a:lnTo>
                  <a:cubicBezTo>
                    <a:pt x="3312549" y="2134099"/>
                    <a:pt x="3311251" y="2137230"/>
                    <a:pt x="3308943" y="2139539"/>
                  </a:cubicBezTo>
                  <a:cubicBezTo>
                    <a:pt x="3306634" y="2141847"/>
                    <a:pt x="3303503" y="2143144"/>
                    <a:pt x="3300238" y="2143144"/>
                  </a:cubicBezTo>
                  <a:lnTo>
                    <a:pt x="12311" y="2143144"/>
                  </a:lnTo>
                  <a:cubicBezTo>
                    <a:pt x="9046" y="2143144"/>
                    <a:pt x="5915" y="2141847"/>
                    <a:pt x="3606" y="2139539"/>
                  </a:cubicBezTo>
                  <a:cubicBezTo>
                    <a:pt x="1297" y="2137230"/>
                    <a:pt x="0" y="2134099"/>
                    <a:pt x="0" y="2130834"/>
                  </a:cubicBezTo>
                  <a:lnTo>
                    <a:pt x="0" y="12311"/>
                  </a:lnTo>
                  <a:cubicBezTo>
                    <a:pt x="0" y="9046"/>
                    <a:pt x="1297" y="5915"/>
                    <a:pt x="3606" y="3606"/>
                  </a:cubicBezTo>
                  <a:cubicBezTo>
                    <a:pt x="5915" y="1297"/>
                    <a:pt x="9046" y="0"/>
                    <a:pt x="12311" y="0"/>
                  </a:cubicBezTo>
                  <a:close/>
                </a:path>
              </a:pathLst>
            </a:custGeom>
            <a:solidFill>
              <a:srgbClr val="000000"/>
            </a:solidFill>
            <a:ln w="38100" cap="sq">
              <a:solidFill>
                <a:srgbClr val="E5E1DA"/>
              </a:solidFill>
              <a:prstDash val="solid"/>
              <a:miter/>
            </a:ln>
          </p:spPr>
        </p:sp>
        <p:sp>
          <p:nvSpPr>
            <p:cNvPr id="6" name="TextBox 6"/>
            <p:cNvSpPr txBox="1"/>
            <p:nvPr/>
          </p:nvSpPr>
          <p:spPr>
            <a:xfrm>
              <a:off x="0" y="-38100"/>
              <a:ext cx="3312548" cy="2181244"/>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6626729" flipH="1">
            <a:off x="-8130685" y="1817905"/>
            <a:ext cx="12221289" cy="8822969"/>
          </a:xfrm>
          <a:custGeom>
            <a:avLst/>
            <a:gdLst/>
            <a:ahLst/>
            <a:cxnLst/>
            <a:rect l="l" t="t" r="r" b="b"/>
            <a:pathLst>
              <a:path w="12221289" h="8822969">
                <a:moveTo>
                  <a:pt x="12221289" y="0"/>
                </a:moveTo>
                <a:lnTo>
                  <a:pt x="0" y="0"/>
                </a:lnTo>
                <a:lnTo>
                  <a:pt x="0" y="8822968"/>
                </a:lnTo>
                <a:lnTo>
                  <a:pt x="12221289" y="8822968"/>
                </a:lnTo>
                <a:lnTo>
                  <a:pt x="12221289" y="0"/>
                </a:lnTo>
                <a:close/>
              </a:path>
            </a:pathLst>
          </a:custGeom>
          <a:blipFill>
            <a:blip r:embed="rId4"/>
            <a:stretch>
              <a:fillRect/>
            </a:stretch>
          </a:blipFill>
        </p:spPr>
      </p:sp>
      <p:sp>
        <p:nvSpPr>
          <p:cNvPr id="8" name="Freeform 8"/>
          <p:cNvSpPr/>
          <p:nvPr/>
        </p:nvSpPr>
        <p:spPr>
          <a:xfrm>
            <a:off x="10212631" y="378290"/>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2683564" y="4395060"/>
            <a:ext cx="9267604" cy="1167756"/>
          </a:xfrm>
          <a:prstGeom prst="rect">
            <a:avLst/>
          </a:prstGeom>
        </p:spPr>
        <p:txBody>
          <a:bodyPr lIns="0" tIns="0" rIns="0" bIns="0" rtlCol="0" anchor="t">
            <a:spAutoFit/>
          </a:bodyPr>
          <a:lstStyle/>
          <a:p>
            <a:pPr algn="l">
              <a:lnSpc>
                <a:spcPts val="3080"/>
              </a:lnSpc>
              <a:spcBef>
                <a:spcPct val="0"/>
              </a:spcBef>
            </a:pPr>
            <a:r>
              <a:rPr lang="en-US" sz="2200" dirty="0">
                <a:solidFill>
                  <a:srgbClr val="E5E1DA"/>
                </a:solidFill>
                <a:latin typeface="Lato"/>
                <a:ea typeface="Lato"/>
                <a:cs typeface="Lato"/>
                <a:sym typeface="Lato"/>
              </a:rPr>
              <a:t>Uber is a global technology company that connects riders with drivers through</a:t>
            </a:r>
          </a:p>
          <a:p>
            <a:pPr algn="l">
              <a:lnSpc>
                <a:spcPts val="3080"/>
              </a:lnSpc>
              <a:spcBef>
                <a:spcPct val="0"/>
              </a:spcBef>
            </a:pPr>
            <a:r>
              <a:rPr lang="en-US" sz="2200" dirty="0">
                <a:solidFill>
                  <a:srgbClr val="E5E1DA"/>
                </a:solidFill>
                <a:latin typeface="Lato"/>
                <a:ea typeface="Lato"/>
                <a:cs typeface="Lato"/>
                <a:sym typeface="Lato"/>
              </a:rPr>
              <a:t>A mobile app, revolutionizing how people move in cities by offering convenient, </a:t>
            </a:r>
          </a:p>
          <a:p>
            <a:pPr algn="l">
              <a:lnSpc>
                <a:spcPts val="3080"/>
              </a:lnSpc>
              <a:spcBef>
                <a:spcPct val="0"/>
              </a:spcBef>
            </a:pPr>
            <a:r>
              <a:rPr lang="en-US" sz="2200" dirty="0">
                <a:solidFill>
                  <a:srgbClr val="E5E1DA"/>
                </a:solidFill>
                <a:latin typeface="Lato"/>
                <a:ea typeface="Lato"/>
                <a:cs typeface="Lato"/>
                <a:sym typeface="Lato"/>
              </a:rPr>
              <a:t>On-demand transportation.</a:t>
            </a:r>
          </a:p>
        </p:txBody>
      </p:sp>
      <p:sp>
        <p:nvSpPr>
          <p:cNvPr id="10" name="TextBox 10"/>
          <p:cNvSpPr txBox="1"/>
          <p:nvPr/>
        </p:nvSpPr>
        <p:spPr>
          <a:xfrm>
            <a:off x="2339023" y="2285225"/>
            <a:ext cx="8043479" cy="987425"/>
          </a:xfrm>
          <a:prstGeom prst="rect">
            <a:avLst/>
          </a:prstGeom>
        </p:spPr>
        <p:txBody>
          <a:bodyPr lIns="0" tIns="0" rIns="0" bIns="0" rtlCol="0" anchor="t">
            <a:spAutoFit/>
          </a:bodyPr>
          <a:lstStyle/>
          <a:p>
            <a:pPr algn="l">
              <a:lnSpc>
                <a:spcPts val="7150"/>
              </a:lnSpc>
            </a:pPr>
            <a:r>
              <a:rPr lang="en-US" sz="6500" b="1">
                <a:solidFill>
                  <a:srgbClr val="FBF9F1"/>
                </a:solidFill>
                <a:latin typeface="Poppins Bold"/>
                <a:ea typeface="Poppins Bold"/>
                <a:cs typeface="Poppins Bold"/>
                <a:sym typeface="Poppins Bold"/>
              </a:rPr>
              <a:t>INTRODUCTION</a:t>
            </a:r>
          </a:p>
        </p:txBody>
      </p:sp>
      <p:sp>
        <p:nvSpPr>
          <p:cNvPr id="11" name="TextBox 11"/>
          <p:cNvSpPr txBox="1"/>
          <p:nvPr/>
        </p:nvSpPr>
        <p:spPr>
          <a:xfrm>
            <a:off x="2648587" y="5772215"/>
            <a:ext cx="8253027" cy="1167756"/>
          </a:xfrm>
          <a:prstGeom prst="rect">
            <a:avLst/>
          </a:prstGeom>
        </p:spPr>
        <p:txBody>
          <a:bodyPr lIns="0" tIns="0" rIns="0" bIns="0" rtlCol="0" anchor="t">
            <a:spAutoFit/>
          </a:bodyPr>
          <a:lstStyle/>
          <a:p>
            <a:pPr algn="l">
              <a:lnSpc>
                <a:spcPts val="3080"/>
              </a:lnSpc>
              <a:spcBef>
                <a:spcPct val="0"/>
              </a:spcBef>
            </a:pPr>
            <a:r>
              <a:rPr lang="en-IN" sz="2200" dirty="0">
                <a:solidFill>
                  <a:srgbClr val="E5E1DA"/>
                </a:solidFill>
                <a:latin typeface="Lato"/>
                <a:ea typeface="Lato"/>
                <a:cs typeface="Lato"/>
                <a:sym typeface="Lato"/>
              </a:rPr>
              <a:t>In this project we are going to analyse the data of September month of Uber. We will see how this project can disrupt our business in the next month.</a:t>
            </a:r>
            <a:endParaRPr lang="en-US" sz="2200" dirty="0">
              <a:solidFill>
                <a:srgbClr val="E5E1DA"/>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5355023" y="4479748"/>
            <a:ext cx="8729104" cy="681625"/>
            <a:chOff x="0" y="0"/>
            <a:chExt cx="2299023" cy="179523"/>
          </a:xfrm>
        </p:grpSpPr>
        <p:sp>
          <p:nvSpPr>
            <p:cNvPr id="3" name="Freeform 3"/>
            <p:cNvSpPr/>
            <p:nvPr/>
          </p:nvSpPr>
          <p:spPr>
            <a:xfrm>
              <a:off x="0" y="0"/>
              <a:ext cx="2299023" cy="179523"/>
            </a:xfrm>
            <a:custGeom>
              <a:avLst/>
              <a:gdLst/>
              <a:ahLst/>
              <a:cxnLst/>
              <a:rect l="l" t="t" r="r" b="b"/>
              <a:pathLst>
                <a:path w="2299023" h="179523">
                  <a:moveTo>
                    <a:pt x="56762" y="0"/>
                  </a:moveTo>
                  <a:lnTo>
                    <a:pt x="2242261" y="0"/>
                  </a:lnTo>
                  <a:cubicBezTo>
                    <a:pt x="2257315" y="0"/>
                    <a:pt x="2271753" y="5980"/>
                    <a:pt x="2282398" y="16625"/>
                  </a:cubicBezTo>
                  <a:cubicBezTo>
                    <a:pt x="2293043" y="27270"/>
                    <a:pt x="2299023" y="41708"/>
                    <a:pt x="2299023" y="56762"/>
                  </a:cubicBezTo>
                  <a:lnTo>
                    <a:pt x="2299023" y="122760"/>
                  </a:lnTo>
                  <a:cubicBezTo>
                    <a:pt x="2299023" y="137815"/>
                    <a:pt x="2293043" y="152252"/>
                    <a:pt x="2282398" y="162897"/>
                  </a:cubicBezTo>
                  <a:cubicBezTo>
                    <a:pt x="2271753" y="173542"/>
                    <a:pt x="2257315" y="179523"/>
                    <a:pt x="2242261" y="179523"/>
                  </a:cubicBezTo>
                  <a:lnTo>
                    <a:pt x="56762" y="179523"/>
                  </a:lnTo>
                  <a:cubicBezTo>
                    <a:pt x="41708" y="179523"/>
                    <a:pt x="27270" y="173542"/>
                    <a:pt x="16625" y="162897"/>
                  </a:cubicBezTo>
                  <a:cubicBezTo>
                    <a:pt x="5980" y="152252"/>
                    <a:pt x="0" y="137815"/>
                    <a:pt x="0" y="122760"/>
                  </a:cubicBezTo>
                  <a:lnTo>
                    <a:pt x="0" y="56762"/>
                  </a:lnTo>
                  <a:cubicBezTo>
                    <a:pt x="0" y="41708"/>
                    <a:pt x="5980" y="27270"/>
                    <a:pt x="16625" y="16625"/>
                  </a:cubicBezTo>
                  <a:cubicBezTo>
                    <a:pt x="27270" y="5980"/>
                    <a:pt x="41708" y="0"/>
                    <a:pt x="56762" y="0"/>
                  </a:cubicBezTo>
                  <a:close/>
                </a:path>
              </a:pathLst>
            </a:custGeom>
            <a:solidFill>
              <a:srgbClr val="000000">
                <a:alpha val="0"/>
              </a:srgbClr>
            </a:solidFill>
            <a:ln w="38100" cap="rnd">
              <a:solidFill>
                <a:srgbClr val="E5E1DA"/>
              </a:solidFill>
              <a:prstDash val="solid"/>
              <a:round/>
            </a:ln>
          </p:spPr>
        </p:sp>
        <p:sp>
          <p:nvSpPr>
            <p:cNvPr id="4" name="TextBox 4"/>
            <p:cNvSpPr txBox="1"/>
            <p:nvPr/>
          </p:nvSpPr>
          <p:spPr>
            <a:xfrm>
              <a:off x="0" y="-38100"/>
              <a:ext cx="2299023" cy="21762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9490976" y="869803"/>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sp>
      <p:sp>
        <p:nvSpPr>
          <p:cNvPr id="6" name="Freeform 6"/>
          <p:cNvSpPr/>
          <p:nvPr/>
        </p:nvSpPr>
        <p:spPr>
          <a:xfrm>
            <a:off x="9541118" y="4553566"/>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sp>
      <p:sp>
        <p:nvSpPr>
          <p:cNvPr id="9" name="Freeform 9"/>
          <p:cNvSpPr/>
          <p:nvPr/>
        </p:nvSpPr>
        <p:spPr>
          <a:xfrm rot="10435729">
            <a:off x="-696093" y="-3780464"/>
            <a:ext cx="7951775" cy="8527373"/>
          </a:xfrm>
          <a:custGeom>
            <a:avLst/>
            <a:gdLst/>
            <a:ahLst/>
            <a:cxnLst/>
            <a:rect l="l" t="t" r="r" b="b"/>
            <a:pathLst>
              <a:path w="7951775" h="8527373">
                <a:moveTo>
                  <a:pt x="0" y="0"/>
                </a:moveTo>
                <a:lnTo>
                  <a:pt x="7951775" y="0"/>
                </a:lnTo>
                <a:lnTo>
                  <a:pt x="7951775" y="8527373"/>
                </a:lnTo>
                <a:lnTo>
                  <a:pt x="0" y="8527373"/>
                </a:lnTo>
                <a:lnTo>
                  <a:pt x="0" y="0"/>
                </a:lnTo>
                <a:close/>
              </a:path>
            </a:pathLst>
          </a:custGeom>
          <a:blipFill>
            <a:blip r:embed="rId3"/>
            <a:stretch>
              <a:fillRect/>
            </a:stretch>
          </a:blipFill>
        </p:spPr>
      </p:sp>
      <p:sp>
        <p:nvSpPr>
          <p:cNvPr id="11" name="TextBox 11"/>
          <p:cNvSpPr txBox="1"/>
          <p:nvPr/>
        </p:nvSpPr>
        <p:spPr>
          <a:xfrm>
            <a:off x="10262530" y="768026"/>
            <a:ext cx="7461194" cy="2954655"/>
          </a:xfrm>
          <a:prstGeom prst="rect">
            <a:avLst/>
          </a:prstGeom>
        </p:spPr>
        <p:txBody>
          <a:bodyPr lIns="0" tIns="0" rIns="0" bIns="0" rtlCol="0" anchor="t">
            <a:spAutoFit/>
          </a:bodyPr>
          <a:lstStyle/>
          <a:p>
            <a:r>
              <a:rPr lang="en-US" sz="2400" dirty="0">
                <a:solidFill>
                  <a:schemeClr val="bg1"/>
                </a:solidFill>
              </a:rPr>
              <a:t>From the graph, we can see that the number of rides fluctuates throughout the month. There are periods of high demand, likely due to factors such as weekends, holidays, or special events, and periods of low demand, likely due to factors such as weekdays or less popular events. The highest number of rides occurs around September 13, 2014, while the lowest number of rides occurs around September 29, 2014.</a:t>
            </a:r>
          </a:p>
        </p:txBody>
      </p:sp>
      <p:sp>
        <p:nvSpPr>
          <p:cNvPr id="14" name="TextBox 14"/>
          <p:cNvSpPr txBox="1"/>
          <p:nvPr/>
        </p:nvSpPr>
        <p:spPr>
          <a:xfrm>
            <a:off x="10439400" y="4474956"/>
            <a:ext cx="7461194" cy="1851660"/>
          </a:xfrm>
          <a:prstGeom prst="rect">
            <a:avLst/>
          </a:prstGeom>
        </p:spPr>
        <p:txBody>
          <a:bodyPr lIns="0" tIns="0" rIns="0" bIns="0" rtlCol="0" anchor="t">
            <a:spAutoFit/>
          </a:bodyPr>
          <a:lstStyle/>
          <a:p>
            <a:r>
              <a:rPr lang="en-US" sz="2400" dirty="0">
                <a:solidFill>
                  <a:schemeClr val="bg1"/>
                </a:solidFill>
              </a:rPr>
              <a:t>Overall, the graph suggests that the demand for Uber rides is not constant throughout the month. There are periods of high demand, likely due to factors such as rush hour or popular events, and periods of low demand, likely due to factors such as off-peak hours or less popular events.</a:t>
            </a:r>
            <a:endParaRPr lang="en-US" sz="2400" dirty="0"/>
          </a:p>
        </p:txBody>
      </p:sp>
      <p:pic>
        <p:nvPicPr>
          <p:cNvPr id="12" name="Picture 11">
            <a:extLst>
              <a:ext uri="{FF2B5EF4-FFF2-40B4-BE49-F238E27FC236}">
                <a16:creationId xmlns:a16="http://schemas.microsoft.com/office/drawing/2014/main" id="{FB6C7D9F-F5BC-90C2-D34C-B8271AF37E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28" y="4783894"/>
            <a:ext cx="9277738" cy="432200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800000">
            <a:off x="-6844491" y="-3015084"/>
            <a:ext cx="9744477" cy="7040385"/>
          </a:xfrm>
          <a:custGeom>
            <a:avLst/>
            <a:gdLst/>
            <a:ahLst/>
            <a:cxnLst/>
            <a:rect l="l" t="t" r="r" b="b"/>
            <a:pathLst>
              <a:path w="9744477" h="7040385">
                <a:moveTo>
                  <a:pt x="0" y="0"/>
                </a:moveTo>
                <a:lnTo>
                  <a:pt x="9744477" y="0"/>
                </a:lnTo>
                <a:lnTo>
                  <a:pt x="9744477" y="7040385"/>
                </a:lnTo>
                <a:lnTo>
                  <a:pt x="0" y="7040385"/>
                </a:lnTo>
                <a:lnTo>
                  <a:pt x="0" y="0"/>
                </a:lnTo>
                <a:close/>
              </a:path>
            </a:pathLst>
          </a:custGeom>
          <a:blipFill>
            <a:blip r:embed="rId2"/>
            <a:stretch>
              <a:fillRect/>
            </a:stretch>
          </a:blipFill>
        </p:spPr>
      </p:sp>
      <p:sp>
        <p:nvSpPr>
          <p:cNvPr id="3" name="Freeform 3"/>
          <p:cNvSpPr/>
          <p:nvPr/>
        </p:nvSpPr>
        <p:spPr>
          <a:xfrm rot="5400000">
            <a:off x="13415761" y="-2441167"/>
            <a:ext cx="9744477" cy="7040385"/>
          </a:xfrm>
          <a:custGeom>
            <a:avLst/>
            <a:gdLst/>
            <a:ahLst/>
            <a:cxnLst/>
            <a:rect l="l" t="t" r="r" b="b"/>
            <a:pathLst>
              <a:path w="9744477" h="7040385">
                <a:moveTo>
                  <a:pt x="0" y="0"/>
                </a:moveTo>
                <a:lnTo>
                  <a:pt x="9744477" y="0"/>
                </a:lnTo>
                <a:lnTo>
                  <a:pt x="9744477" y="7040385"/>
                </a:lnTo>
                <a:lnTo>
                  <a:pt x="0" y="7040385"/>
                </a:lnTo>
                <a:lnTo>
                  <a:pt x="0" y="0"/>
                </a:lnTo>
                <a:close/>
              </a:path>
            </a:pathLst>
          </a:custGeom>
          <a:blipFill>
            <a:blip r:embed="rId2"/>
            <a:stretch>
              <a:fillRect/>
            </a:stretch>
          </a:blipFill>
        </p:spPr>
      </p:sp>
      <p:sp>
        <p:nvSpPr>
          <p:cNvPr id="5" name="Freeform 5"/>
          <p:cNvSpPr/>
          <p:nvPr/>
        </p:nvSpPr>
        <p:spPr>
          <a:xfrm>
            <a:off x="17068800" y="1740007"/>
            <a:ext cx="717254" cy="722674"/>
          </a:xfrm>
          <a:custGeom>
            <a:avLst/>
            <a:gdLst/>
            <a:ahLst/>
            <a:cxnLst/>
            <a:rect l="l" t="t" r="r" b="b"/>
            <a:pathLst>
              <a:path w="717254" h="722674">
                <a:moveTo>
                  <a:pt x="0" y="0"/>
                </a:moveTo>
                <a:lnTo>
                  <a:pt x="717254" y="0"/>
                </a:lnTo>
                <a:lnTo>
                  <a:pt x="717254" y="722674"/>
                </a:lnTo>
                <a:lnTo>
                  <a:pt x="0" y="722674"/>
                </a:lnTo>
                <a:lnTo>
                  <a:pt x="0" y="0"/>
                </a:lnTo>
                <a:close/>
              </a:path>
            </a:pathLst>
          </a:custGeom>
          <a:blipFill>
            <a:blip r:embed="rId3"/>
            <a:stretch>
              <a:fillRect/>
            </a:stretch>
          </a:blipFill>
        </p:spPr>
        <p:txBody>
          <a:bodyPr/>
          <a:lstStyle/>
          <a:p>
            <a:endParaRPr lang="en-IN" dirty="0"/>
          </a:p>
        </p:txBody>
      </p:sp>
      <p:sp>
        <p:nvSpPr>
          <p:cNvPr id="7" name="Freeform 7"/>
          <p:cNvSpPr/>
          <p:nvPr/>
        </p:nvSpPr>
        <p:spPr>
          <a:xfrm>
            <a:off x="14286375" y="175516"/>
            <a:ext cx="1256063" cy="1359911"/>
          </a:xfrm>
          <a:custGeom>
            <a:avLst/>
            <a:gdLst/>
            <a:ahLst/>
            <a:cxnLst/>
            <a:rect l="l" t="t" r="r" b="b"/>
            <a:pathLst>
              <a:path w="1256063" h="1359911">
                <a:moveTo>
                  <a:pt x="0" y="0"/>
                </a:moveTo>
                <a:lnTo>
                  <a:pt x="1256063" y="0"/>
                </a:lnTo>
                <a:lnTo>
                  <a:pt x="1256063" y="1359911"/>
                </a:lnTo>
                <a:lnTo>
                  <a:pt x="0" y="13599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7401194" y="8801100"/>
            <a:ext cx="1359911" cy="1359911"/>
          </a:xfrm>
          <a:custGeom>
            <a:avLst/>
            <a:gdLst/>
            <a:ahLst/>
            <a:cxnLst/>
            <a:rect l="l" t="t" r="r" b="b"/>
            <a:pathLst>
              <a:path w="1359911" h="1359911">
                <a:moveTo>
                  <a:pt x="0" y="0"/>
                </a:moveTo>
                <a:lnTo>
                  <a:pt x="1359911" y="0"/>
                </a:lnTo>
                <a:lnTo>
                  <a:pt x="1359911" y="1359911"/>
                </a:lnTo>
                <a:lnTo>
                  <a:pt x="0" y="135991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9767725" y="-1109554"/>
            <a:ext cx="1504361" cy="1604854"/>
          </a:xfrm>
          <a:custGeom>
            <a:avLst/>
            <a:gdLst/>
            <a:ahLst/>
            <a:cxnLst/>
            <a:rect l="l" t="t" r="r" b="b"/>
            <a:pathLst>
              <a:path w="1504361" h="1249988">
                <a:moveTo>
                  <a:pt x="0" y="0"/>
                </a:moveTo>
                <a:lnTo>
                  <a:pt x="1504361" y="0"/>
                </a:lnTo>
                <a:lnTo>
                  <a:pt x="1504361" y="1249987"/>
                </a:lnTo>
                <a:lnTo>
                  <a:pt x="0" y="124998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TextBox 13"/>
          <p:cNvSpPr txBox="1"/>
          <p:nvPr/>
        </p:nvSpPr>
        <p:spPr>
          <a:xfrm>
            <a:off x="2238056" y="1019175"/>
            <a:ext cx="7096492" cy="850233"/>
          </a:xfrm>
          <a:prstGeom prst="rect">
            <a:avLst/>
          </a:prstGeom>
        </p:spPr>
        <p:txBody>
          <a:bodyPr lIns="0" tIns="0" rIns="0" bIns="0" rtlCol="0" anchor="t">
            <a:spAutoFit/>
          </a:bodyPr>
          <a:lstStyle/>
          <a:p>
            <a:pPr algn="l">
              <a:lnSpc>
                <a:spcPts val="6600"/>
              </a:lnSpc>
            </a:pPr>
            <a:r>
              <a:rPr lang="en-US" sz="6000" b="1" dirty="0">
                <a:solidFill>
                  <a:srgbClr val="FBF9F1"/>
                </a:solidFill>
                <a:latin typeface="Poppins Bold"/>
                <a:ea typeface="Poppins Bold"/>
                <a:cs typeface="Poppins Bold"/>
                <a:sym typeface="Poppins Bold"/>
              </a:rPr>
              <a:t>Trends BY HUORS</a:t>
            </a:r>
          </a:p>
        </p:txBody>
      </p:sp>
      <p:sp>
        <p:nvSpPr>
          <p:cNvPr id="17" name="TextBox 17"/>
          <p:cNvSpPr txBox="1"/>
          <p:nvPr/>
        </p:nvSpPr>
        <p:spPr>
          <a:xfrm>
            <a:off x="11091180" y="3619500"/>
            <a:ext cx="4733593" cy="5539978"/>
          </a:xfrm>
          <a:prstGeom prst="rect">
            <a:avLst/>
          </a:prstGeom>
        </p:spPr>
        <p:txBody>
          <a:bodyPr lIns="0" tIns="0" rIns="0" bIns="0" rtlCol="0" anchor="t">
            <a:spAutoFit/>
          </a:bodyPr>
          <a:lstStyle/>
          <a:p>
            <a:r>
              <a:rPr lang="en-US" sz="2400" b="0" dirty="0">
                <a:solidFill>
                  <a:schemeClr val="bg1">
                    <a:lumMod val="85000"/>
                  </a:schemeClr>
                </a:solidFill>
                <a:latin typeface="Aptos" panose="020B0004020202020204" pitchFamily="34" charset="0"/>
              </a:rPr>
              <a:t>From the graph, the number of rides generally increases from the early morning hours, peaks between 5 PM and 9 PM, and then decreases towards the late-night hours. The busiest hour for rides is 7 PM, followed by 8 PM and 6 PM. The least busy hours are 1 AM, 2 AM, and 3 AM.</a:t>
            </a:r>
          </a:p>
          <a:p>
            <a:endParaRPr lang="en-US" sz="2400" b="0" dirty="0">
              <a:solidFill>
                <a:schemeClr val="bg1">
                  <a:lumMod val="85000"/>
                </a:schemeClr>
              </a:solidFill>
              <a:latin typeface="Aptos" panose="020B0004020202020204" pitchFamily="34" charset="0"/>
            </a:endParaRPr>
          </a:p>
          <a:p>
            <a:r>
              <a:rPr lang="en-US" sz="2400" b="0" dirty="0">
                <a:solidFill>
                  <a:schemeClr val="bg1">
                    <a:lumMod val="85000"/>
                  </a:schemeClr>
                </a:solidFill>
                <a:latin typeface="Aptos" panose="020B0004020202020204" pitchFamily="34" charset="0"/>
              </a:rPr>
              <a:t>Overall, the graph suggests that most people take rides during the evening hours, likely for commuting to and from work or for leisure activities.</a:t>
            </a:r>
          </a:p>
        </p:txBody>
      </p:sp>
      <p:pic>
        <p:nvPicPr>
          <p:cNvPr id="6" name="Picture 5">
            <a:extLst>
              <a:ext uri="{FF2B5EF4-FFF2-40B4-BE49-F238E27FC236}">
                <a16:creationId xmlns:a16="http://schemas.microsoft.com/office/drawing/2014/main" id="{7232402D-E9C2-7C3A-1C6C-DDD92152C92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3478965"/>
            <a:ext cx="10934037" cy="494459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2181579">
            <a:off x="10930678" y="-153818"/>
            <a:ext cx="10128448" cy="10895890"/>
          </a:xfrm>
          <a:custGeom>
            <a:avLst/>
            <a:gdLst/>
            <a:ahLst/>
            <a:cxnLst/>
            <a:rect l="l" t="t" r="r" b="b"/>
            <a:pathLst>
              <a:path w="10128448" h="10895890">
                <a:moveTo>
                  <a:pt x="0" y="0"/>
                </a:moveTo>
                <a:lnTo>
                  <a:pt x="10128447" y="0"/>
                </a:lnTo>
                <a:lnTo>
                  <a:pt x="10128447" y="10895890"/>
                </a:lnTo>
                <a:lnTo>
                  <a:pt x="0" y="10895890"/>
                </a:lnTo>
                <a:lnTo>
                  <a:pt x="0" y="0"/>
                </a:lnTo>
                <a:close/>
              </a:path>
            </a:pathLst>
          </a:custGeom>
          <a:blipFill>
            <a:blip r:embed="rId2"/>
            <a:stretch>
              <a:fillRect l="-157" r="-157"/>
            </a:stretch>
          </a:blipFill>
        </p:spPr>
      </p:sp>
      <p:sp>
        <p:nvSpPr>
          <p:cNvPr id="3" name="Freeform 3"/>
          <p:cNvSpPr/>
          <p:nvPr/>
        </p:nvSpPr>
        <p:spPr>
          <a:xfrm>
            <a:off x="-2280473" y="7962921"/>
            <a:ext cx="5747719" cy="3384081"/>
          </a:xfrm>
          <a:custGeom>
            <a:avLst/>
            <a:gdLst/>
            <a:ahLst/>
            <a:cxnLst/>
            <a:rect l="l" t="t" r="r" b="b"/>
            <a:pathLst>
              <a:path w="5747719" h="3384081">
                <a:moveTo>
                  <a:pt x="0" y="0"/>
                </a:moveTo>
                <a:lnTo>
                  <a:pt x="5747720" y="0"/>
                </a:lnTo>
                <a:lnTo>
                  <a:pt x="5747720" y="3384080"/>
                </a:lnTo>
                <a:lnTo>
                  <a:pt x="0" y="3384080"/>
                </a:lnTo>
                <a:lnTo>
                  <a:pt x="0" y="0"/>
                </a:lnTo>
                <a:close/>
              </a:path>
            </a:pathLst>
          </a:custGeom>
          <a:blipFill>
            <a:blip r:embed="rId3"/>
            <a:stretch>
              <a:fillRect l="-18302" b="-143185"/>
            </a:stretch>
          </a:blipFill>
        </p:spPr>
      </p:sp>
      <p:sp>
        <p:nvSpPr>
          <p:cNvPr id="4" name="Freeform 4"/>
          <p:cNvSpPr/>
          <p:nvPr/>
        </p:nvSpPr>
        <p:spPr>
          <a:xfrm>
            <a:off x="7196037" y="8607890"/>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870450" y="2428787"/>
            <a:ext cx="6677025" cy="4822923"/>
          </a:xfrm>
          <a:prstGeom prst="rect">
            <a:avLst/>
          </a:prstGeom>
        </p:spPr>
        <p:txBody>
          <a:bodyPr wrap="square" lIns="0" tIns="0" rIns="0" bIns="0" rtlCol="0" anchor="t">
            <a:spAutoFit/>
          </a:bodyPr>
          <a:lstStyle/>
          <a:p>
            <a:pPr marL="342900" indent="-342900" algn="l">
              <a:lnSpc>
                <a:spcPts val="2940"/>
              </a:lnSpc>
              <a:spcBef>
                <a:spcPct val="0"/>
              </a:spcBef>
              <a:buFont typeface="Arial" panose="020B0604020202020204" pitchFamily="34" charset="0"/>
              <a:buChar char="•"/>
            </a:pPr>
            <a:r>
              <a:rPr lang="en-IN" sz="2400" b="1" dirty="0">
                <a:solidFill>
                  <a:schemeClr val="accent3">
                    <a:lumMod val="60000"/>
                    <a:lumOff val="40000"/>
                  </a:schemeClr>
                </a:solidFill>
              </a:rPr>
              <a:t>Latitude and Longitude Influence:</a:t>
            </a:r>
            <a:r>
              <a:rPr lang="en-IN" sz="2400" dirty="0">
                <a:solidFill>
                  <a:schemeClr val="accent3">
                    <a:lumMod val="60000"/>
                    <a:lumOff val="40000"/>
                  </a:schemeClr>
                </a:solidFill>
              </a:rPr>
              <a:t> The distribution of concentrations seems to be influenced by both latitude and longitude. There appears to be a general trend of higher concentrations in certain latitude ranges or longitude bands.</a:t>
            </a:r>
          </a:p>
          <a:p>
            <a:pPr marL="342900" indent="-342900" algn="l">
              <a:lnSpc>
                <a:spcPts val="2940"/>
              </a:lnSpc>
              <a:spcBef>
                <a:spcPct val="0"/>
              </a:spcBef>
              <a:buFont typeface="Arial" panose="020B0604020202020204" pitchFamily="34" charset="0"/>
              <a:buChar char="•"/>
            </a:pPr>
            <a:r>
              <a:rPr lang="en-IN" sz="2400" b="1" dirty="0">
                <a:solidFill>
                  <a:schemeClr val="accent3">
                    <a:lumMod val="60000"/>
                    <a:lumOff val="40000"/>
                  </a:schemeClr>
                </a:solidFill>
              </a:rPr>
              <a:t>High Concentration Areas:</a:t>
            </a:r>
            <a:r>
              <a:rPr lang="en-IN" sz="2400" dirty="0">
                <a:solidFill>
                  <a:schemeClr val="accent3">
                    <a:lumMod val="60000"/>
                    <a:lumOff val="40000"/>
                  </a:schemeClr>
                </a:solidFill>
              </a:rPr>
              <a:t> The most prominent cluster is located around the latitude of 41.0 and longitude of -73.5. This area likely represents a region with significantly higher concentrations compared to other areas on the map.</a:t>
            </a:r>
          </a:p>
          <a:p>
            <a:pPr marL="342900" indent="-342900" algn="l">
              <a:lnSpc>
                <a:spcPts val="2940"/>
              </a:lnSpc>
              <a:spcBef>
                <a:spcPct val="0"/>
              </a:spcBef>
              <a:buFont typeface="Arial" panose="020B0604020202020204" pitchFamily="34" charset="0"/>
              <a:buChar char="•"/>
            </a:pPr>
            <a:r>
              <a:rPr lang="en-IN" sz="2400" dirty="0">
                <a:solidFill>
                  <a:schemeClr val="accent3">
                    <a:lumMod val="60000"/>
                    <a:lumOff val="40000"/>
                  </a:schemeClr>
                </a:solidFill>
              </a:rPr>
              <a:t>There are sparser clusters of data points in other regions, indicating lower concentration levels in those areas.</a:t>
            </a:r>
            <a:endParaRPr lang="en-US" sz="2100" dirty="0">
              <a:solidFill>
                <a:schemeClr val="accent3">
                  <a:lumMod val="60000"/>
                  <a:lumOff val="40000"/>
                </a:schemeClr>
              </a:solidFill>
              <a:latin typeface="Lato"/>
              <a:ea typeface="Lato"/>
              <a:cs typeface="Lato"/>
              <a:sym typeface="Lato"/>
            </a:endParaRPr>
          </a:p>
        </p:txBody>
      </p:sp>
      <p:sp>
        <p:nvSpPr>
          <p:cNvPr id="15" name="TextBox 15"/>
          <p:cNvSpPr txBox="1"/>
          <p:nvPr/>
        </p:nvSpPr>
        <p:spPr>
          <a:xfrm>
            <a:off x="969085" y="571500"/>
            <a:ext cx="5886506" cy="1696618"/>
          </a:xfrm>
          <a:prstGeom prst="rect">
            <a:avLst/>
          </a:prstGeom>
        </p:spPr>
        <p:txBody>
          <a:bodyPr lIns="0" tIns="0" rIns="0" bIns="0" rtlCol="0" anchor="t">
            <a:spAutoFit/>
          </a:bodyPr>
          <a:lstStyle/>
          <a:p>
            <a:pPr algn="l">
              <a:lnSpc>
                <a:spcPts val="6600"/>
              </a:lnSpc>
            </a:pPr>
            <a:r>
              <a:rPr lang="en-US" sz="6000" b="1" dirty="0">
                <a:solidFill>
                  <a:srgbClr val="FBF9F1"/>
                </a:solidFill>
                <a:latin typeface="Poppins Bold"/>
                <a:ea typeface="Poppins Bold"/>
                <a:cs typeface="Poppins Bold"/>
                <a:sym typeface="Poppins Bold"/>
              </a:rPr>
              <a:t>Trends by Area</a:t>
            </a:r>
          </a:p>
        </p:txBody>
      </p:sp>
      <p:pic>
        <p:nvPicPr>
          <p:cNvPr id="1026" name="Picture 2">
            <a:extLst>
              <a:ext uri="{FF2B5EF4-FFF2-40B4-BE49-F238E27FC236}">
                <a16:creationId xmlns:a16="http://schemas.microsoft.com/office/drawing/2014/main" id="{644FBCD4-BEE4-A7B2-AEB4-D9CFBED8AF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55187" y="2434408"/>
            <a:ext cx="8647013" cy="49848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6989496">
            <a:off x="-5091968" y="-1340368"/>
            <a:ext cx="11026567" cy="7966695"/>
          </a:xfrm>
          <a:custGeom>
            <a:avLst/>
            <a:gdLst/>
            <a:ahLst/>
            <a:cxnLst/>
            <a:rect l="l" t="t" r="r" b="b"/>
            <a:pathLst>
              <a:path w="11026567" h="7966695">
                <a:moveTo>
                  <a:pt x="0" y="0"/>
                </a:moveTo>
                <a:lnTo>
                  <a:pt x="11026567" y="0"/>
                </a:lnTo>
                <a:lnTo>
                  <a:pt x="11026567" y="7966695"/>
                </a:lnTo>
                <a:lnTo>
                  <a:pt x="0" y="7966695"/>
                </a:lnTo>
                <a:lnTo>
                  <a:pt x="0" y="0"/>
                </a:lnTo>
                <a:close/>
              </a:path>
            </a:pathLst>
          </a:custGeom>
          <a:blipFill>
            <a:blip r:embed="rId2"/>
            <a:stretch>
              <a:fillRect/>
            </a:stretch>
          </a:blipFill>
        </p:spPr>
      </p:sp>
      <p:grpSp>
        <p:nvGrpSpPr>
          <p:cNvPr id="3" name="Group 3"/>
          <p:cNvGrpSpPr/>
          <p:nvPr/>
        </p:nvGrpSpPr>
        <p:grpSpPr>
          <a:xfrm>
            <a:off x="1028700" y="932795"/>
            <a:ext cx="8010208" cy="1024635"/>
            <a:chOff x="0" y="0"/>
            <a:chExt cx="2109684" cy="269863"/>
          </a:xfrm>
        </p:grpSpPr>
        <p:sp>
          <p:nvSpPr>
            <p:cNvPr id="4" name="Freeform 4"/>
            <p:cNvSpPr/>
            <p:nvPr/>
          </p:nvSpPr>
          <p:spPr>
            <a:xfrm>
              <a:off x="0" y="0"/>
              <a:ext cx="2109685" cy="269863"/>
            </a:xfrm>
            <a:custGeom>
              <a:avLst/>
              <a:gdLst/>
              <a:ahLst/>
              <a:cxnLst/>
              <a:rect l="l" t="t" r="r" b="b"/>
              <a:pathLst>
                <a:path w="2109685" h="269863">
                  <a:moveTo>
                    <a:pt x="57990" y="0"/>
                  </a:moveTo>
                  <a:lnTo>
                    <a:pt x="2051694" y="0"/>
                  </a:lnTo>
                  <a:cubicBezTo>
                    <a:pt x="2067074" y="0"/>
                    <a:pt x="2081824" y="6110"/>
                    <a:pt x="2092700" y="16985"/>
                  </a:cubicBezTo>
                  <a:cubicBezTo>
                    <a:pt x="2103575" y="27860"/>
                    <a:pt x="2109685" y="42610"/>
                    <a:pt x="2109685" y="57990"/>
                  </a:cubicBezTo>
                  <a:lnTo>
                    <a:pt x="2109685" y="211872"/>
                  </a:lnTo>
                  <a:cubicBezTo>
                    <a:pt x="2109685" y="227252"/>
                    <a:pt x="2103575" y="242002"/>
                    <a:pt x="2092700" y="252878"/>
                  </a:cubicBezTo>
                  <a:cubicBezTo>
                    <a:pt x="2081824" y="263753"/>
                    <a:pt x="2067074" y="269863"/>
                    <a:pt x="2051694" y="269863"/>
                  </a:cubicBezTo>
                  <a:lnTo>
                    <a:pt x="57990" y="269863"/>
                  </a:lnTo>
                  <a:cubicBezTo>
                    <a:pt x="42610" y="269863"/>
                    <a:pt x="27860" y="263753"/>
                    <a:pt x="16985" y="252878"/>
                  </a:cubicBezTo>
                  <a:cubicBezTo>
                    <a:pt x="6110" y="242002"/>
                    <a:pt x="0" y="227252"/>
                    <a:pt x="0" y="211872"/>
                  </a:cubicBezTo>
                  <a:lnTo>
                    <a:pt x="0" y="57990"/>
                  </a:lnTo>
                  <a:cubicBezTo>
                    <a:pt x="0" y="42610"/>
                    <a:pt x="6110" y="27860"/>
                    <a:pt x="16985" y="16985"/>
                  </a:cubicBezTo>
                  <a:cubicBezTo>
                    <a:pt x="27860" y="6110"/>
                    <a:pt x="42610" y="0"/>
                    <a:pt x="57990" y="0"/>
                  </a:cubicBezTo>
                  <a:close/>
                </a:path>
              </a:pathLst>
            </a:custGeom>
            <a:solidFill>
              <a:srgbClr val="000000"/>
            </a:solidFill>
            <a:ln w="38100" cap="rnd">
              <a:solidFill>
                <a:srgbClr val="FBF9F1"/>
              </a:solidFill>
              <a:prstDash val="solid"/>
              <a:round/>
            </a:ln>
          </p:spPr>
          <p:txBody>
            <a:bodyPr/>
            <a:lstStyle/>
            <a:p>
              <a:endParaRPr lang="en-IN" dirty="0"/>
            </a:p>
          </p:txBody>
        </p:sp>
        <p:sp>
          <p:nvSpPr>
            <p:cNvPr id="5" name="TextBox 5"/>
            <p:cNvSpPr txBox="1"/>
            <p:nvPr/>
          </p:nvSpPr>
          <p:spPr>
            <a:xfrm>
              <a:off x="0" y="-38100"/>
              <a:ext cx="2109684" cy="307963"/>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rot="-2967116">
            <a:off x="8691170" y="1377244"/>
            <a:ext cx="12892802" cy="9575242"/>
          </a:xfrm>
          <a:custGeom>
            <a:avLst/>
            <a:gdLst/>
            <a:ahLst/>
            <a:cxnLst/>
            <a:rect l="l" t="t" r="r" b="b"/>
            <a:pathLst>
              <a:path w="12892802" h="9575242">
                <a:moveTo>
                  <a:pt x="0" y="0"/>
                </a:moveTo>
                <a:lnTo>
                  <a:pt x="12892803" y="0"/>
                </a:lnTo>
                <a:lnTo>
                  <a:pt x="12892803" y="9575242"/>
                </a:lnTo>
                <a:lnTo>
                  <a:pt x="0" y="9575242"/>
                </a:lnTo>
                <a:lnTo>
                  <a:pt x="0" y="0"/>
                </a:lnTo>
                <a:close/>
              </a:path>
            </a:pathLst>
          </a:custGeom>
          <a:blipFill>
            <a:blip r:embed="rId2"/>
            <a:stretch>
              <a:fillRect r="-2793"/>
            </a:stretch>
          </a:blipFill>
        </p:spPr>
      </p:sp>
      <p:sp>
        <p:nvSpPr>
          <p:cNvPr id="10" name="Freeform 10"/>
          <p:cNvSpPr/>
          <p:nvPr/>
        </p:nvSpPr>
        <p:spPr>
          <a:xfrm>
            <a:off x="8334444" y="1214785"/>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sp>
      <p:grpSp>
        <p:nvGrpSpPr>
          <p:cNvPr id="14" name="Group 14"/>
          <p:cNvGrpSpPr/>
          <p:nvPr/>
        </p:nvGrpSpPr>
        <p:grpSpPr>
          <a:xfrm>
            <a:off x="9377968" y="2041055"/>
            <a:ext cx="8010208" cy="6297125"/>
            <a:chOff x="0" y="0"/>
            <a:chExt cx="2109684" cy="1658502"/>
          </a:xfrm>
        </p:grpSpPr>
        <p:sp>
          <p:nvSpPr>
            <p:cNvPr id="15" name="Freeform 15"/>
            <p:cNvSpPr/>
            <p:nvPr/>
          </p:nvSpPr>
          <p:spPr>
            <a:xfrm>
              <a:off x="0" y="0"/>
              <a:ext cx="2109685" cy="1658502"/>
            </a:xfrm>
            <a:custGeom>
              <a:avLst/>
              <a:gdLst/>
              <a:ahLst/>
              <a:cxnLst/>
              <a:rect l="l" t="t" r="r" b="b"/>
              <a:pathLst>
                <a:path w="2109685" h="1658502">
                  <a:moveTo>
                    <a:pt x="19330" y="0"/>
                  </a:moveTo>
                  <a:lnTo>
                    <a:pt x="2090354" y="0"/>
                  </a:lnTo>
                  <a:cubicBezTo>
                    <a:pt x="2101030" y="0"/>
                    <a:pt x="2109685" y="8654"/>
                    <a:pt x="2109685" y="19330"/>
                  </a:cubicBezTo>
                  <a:lnTo>
                    <a:pt x="2109685" y="1639172"/>
                  </a:lnTo>
                  <a:cubicBezTo>
                    <a:pt x="2109685" y="1644299"/>
                    <a:pt x="2107648" y="1649215"/>
                    <a:pt x="2104023" y="1652840"/>
                  </a:cubicBezTo>
                  <a:cubicBezTo>
                    <a:pt x="2100398" y="1656466"/>
                    <a:pt x="2095481" y="1658502"/>
                    <a:pt x="2090354" y="1658502"/>
                  </a:cubicBezTo>
                  <a:lnTo>
                    <a:pt x="19330" y="1658502"/>
                  </a:lnTo>
                  <a:cubicBezTo>
                    <a:pt x="14203" y="1658502"/>
                    <a:pt x="9287" y="1656466"/>
                    <a:pt x="5662" y="1652840"/>
                  </a:cubicBezTo>
                  <a:cubicBezTo>
                    <a:pt x="2037" y="1649215"/>
                    <a:pt x="0" y="1644299"/>
                    <a:pt x="0" y="1639172"/>
                  </a:cubicBezTo>
                  <a:lnTo>
                    <a:pt x="0" y="19330"/>
                  </a:lnTo>
                  <a:cubicBezTo>
                    <a:pt x="0" y="14203"/>
                    <a:pt x="2037" y="9287"/>
                    <a:pt x="5662" y="5662"/>
                  </a:cubicBezTo>
                  <a:cubicBezTo>
                    <a:pt x="9287" y="2037"/>
                    <a:pt x="14203" y="0"/>
                    <a:pt x="19330" y="0"/>
                  </a:cubicBezTo>
                  <a:close/>
                </a:path>
              </a:pathLst>
            </a:custGeom>
            <a:solidFill>
              <a:srgbClr val="FBF9F1"/>
            </a:solidFill>
            <a:ln w="38100" cap="sq">
              <a:solidFill>
                <a:srgbClr val="FBF9F1"/>
              </a:solidFill>
              <a:prstDash val="solid"/>
              <a:miter/>
            </a:ln>
          </p:spPr>
        </p:sp>
        <p:sp>
          <p:nvSpPr>
            <p:cNvPr id="16" name="TextBox 16"/>
            <p:cNvSpPr txBox="1"/>
            <p:nvPr/>
          </p:nvSpPr>
          <p:spPr>
            <a:xfrm>
              <a:off x="0" y="-38100"/>
              <a:ext cx="2109684" cy="1696602"/>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16554836" y="1214785"/>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sp>
      <p:sp>
        <p:nvSpPr>
          <p:cNvPr id="18" name="Freeform 18"/>
          <p:cNvSpPr/>
          <p:nvPr/>
        </p:nvSpPr>
        <p:spPr>
          <a:xfrm>
            <a:off x="16608890" y="8703795"/>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2" name="TextBox 22"/>
          <p:cNvSpPr txBox="1"/>
          <p:nvPr/>
        </p:nvSpPr>
        <p:spPr>
          <a:xfrm>
            <a:off x="1504564" y="1147297"/>
            <a:ext cx="6667955" cy="475579"/>
          </a:xfrm>
          <a:prstGeom prst="rect">
            <a:avLst/>
          </a:prstGeom>
        </p:spPr>
        <p:txBody>
          <a:bodyPr lIns="0" tIns="0" rIns="0" bIns="0" rtlCol="0" anchor="t">
            <a:spAutoFit/>
          </a:bodyPr>
          <a:lstStyle/>
          <a:p>
            <a:pPr algn="l">
              <a:lnSpc>
                <a:spcPts val="3919"/>
              </a:lnSpc>
              <a:spcBef>
                <a:spcPct val="0"/>
              </a:spcBef>
            </a:pPr>
            <a:r>
              <a:rPr lang="en-US" sz="2799" b="1" dirty="0">
                <a:solidFill>
                  <a:srgbClr val="FBF9F1"/>
                </a:solidFill>
                <a:latin typeface="Poppins Bold"/>
                <a:ea typeface="Poppins Bold"/>
                <a:cs typeface="Poppins Bold"/>
                <a:sym typeface="Poppins Bold"/>
              </a:rPr>
              <a:t>Demand on the basis of Base</a:t>
            </a:r>
          </a:p>
        </p:txBody>
      </p:sp>
      <p:sp>
        <p:nvSpPr>
          <p:cNvPr id="25" name="TextBox 25"/>
          <p:cNvSpPr txBox="1"/>
          <p:nvPr/>
        </p:nvSpPr>
        <p:spPr>
          <a:xfrm>
            <a:off x="9477688" y="2161795"/>
            <a:ext cx="7910488" cy="3323987"/>
          </a:xfrm>
          <a:prstGeom prst="rect">
            <a:avLst/>
          </a:prstGeom>
        </p:spPr>
        <p:txBody>
          <a:bodyPr wrap="square" lIns="0" tIns="0" rIns="0" bIns="0" rtlCol="0" anchor="t">
            <a:spAutoFit/>
          </a:bodyPr>
          <a:lstStyle/>
          <a:p>
            <a:r>
              <a:rPr lang="en-US" sz="2400" dirty="0"/>
              <a:t>From the graph, the number of rides varies significantly between different bases. Base B02617 has the highest number of rides, followed by B02598 and B02682. Base B02512 has the lowest number of rides.</a:t>
            </a:r>
          </a:p>
          <a:p>
            <a:endParaRPr lang="en-US" sz="2400" dirty="0"/>
          </a:p>
          <a:p>
            <a:r>
              <a:rPr lang="en-US" sz="2400" dirty="0"/>
              <a:t>Overall, the graph suggests that there is a significant disparity in the number of rides between different Uber bases. This could be due to a variety of factors, such as the location of the base, the availability of drivers, and the demand for rides in the area.</a:t>
            </a:r>
          </a:p>
        </p:txBody>
      </p:sp>
      <p:pic>
        <p:nvPicPr>
          <p:cNvPr id="2050" name="Picture 2">
            <a:extLst>
              <a:ext uri="{FF2B5EF4-FFF2-40B4-BE49-F238E27FC236}">
                <a16:creationId xmlns:a16="http://schemas.microsoft.com/office/drawing/2014/main" id="{8D1360AB-86D7-2CE4-72A7-018F272B1B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8696" y="2186154"/>
            <a:ext cx="8062776" cy="62621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6989496">
            <a:off x="-5091968" y="-1340368"/>
            <a:ext cx="11026567" cy="7966695"/>
          </a:xfrm>
          <a:custGeom>
            <a:avLst/>
            <a:gdLst/>
            <a:ahLst/>
            <a:cxnLst/>
            <a:rect l="l" t="t" r="r" b="b"/>
            <a:pathLst>
              <a:path w="11026567" h="7966695">
                <a:moveTo>
                  <a:pt x="0" y="0"/>
                </a:moveTo>
                <a:lnTo>
                  <a:pt x="11026567" y="0"/>
                </a:lnTo>
                <a:lnTo>
                  <a:pt x="11026567" y="7966695"/>
                </a:lnTo>
                <a:lnTo>
                  <a:pt x="0" y="7966695"/>
                </a:lnTo>
                <a:lnTo>
                  <a:pt x="0" y="0"/>
                </a:lnTo>
                <a:close/>
              </a:path>
            </a:pathLst>
          </a:custGeom>
          <a:blipFill>
            <a:blip r:embed="rId2"/>
            <a:stretch>
              <a:fillRect/>
            </a:stretch>
          </a:blipFill>
        </p:spPr>
      </p:sp>
      <p:grpSp>
        <p:nvGrpSpPr>
          <p:cNvPr id="3" name="Group 3"/>
          <p:cNvGrpSpPr/>
          <p:nvPr/>
        </p:nvGrpSpPr>
        <p:grpSpPr>
          <a:xfrm>
            <a:off x="1028700" y="932795"/>
            <a:ext cx="8010208" cy="1024635"/>
            <a:chOff x="0" y="0"/>
            <a:chExt cx="2109684" cy="269863"/>
          </a:xfrm>
        </p:grpSpPr>
        <p:sp>
          <p:nvSpPr>
            <p:cNvPr id="4" name="Freeform 4"/>
            <p:cNvSpPr/>
            <p:nvPr/>
          </p:nvSpPr>
          <p:spPr>
            <a:xfrm>
              <a:off x="0" y="0"/>
              <a:ext cx="2109685" cy="269863"/>
            </a:xfrm>
            <a:custGeom>
              <a:avLst/>
              <a:gdLst/>
              <a:ahLst/>
              <a:cxnLst/>
              <a:rect l="l" t="t" r="r" b="b"/>
              <a:pathLst>
                <a:path w="2109685" h="269863">
                  <a:moveTo>
                    <a:pt x="57990" y="0"/>
                  </a:moveTo>
                  <a:lnTo>
                    <a:pt x="2051694" y="0"/>
                  </a:lnTo>
                  <a:cubicBezTo>
                    <a:pt x="2067074" y="0"/>
                    <a:pt x="2081824" y="6110"/>
                    <a:pt x="2092700" y="16985"/>
                  </a:cubicBezTo>
                  <a:cubicBezTo>
                    <a:pt x="2103575" y="27860"/>
                    <a:pt x="2109685" y="42610"/>
                    <a:pt x="2109685" y="57990"/>
                  </a:cubicBezTo>
                  <a:lnTo>
                    <a:pt x="2109685" y="211872"/>
                  </a:lnTo>
                  <a:cubicBezTo>
                    <a:pt x="2109685" y="227252"/>
                    <a:pt x="2103575" y="242002"/>
                    <a:pt x="2092700" y="252878"/>
                  </a:cubicBezTo>
                  <a:cubicBezTo>
                    <a:pt x="2081824" y="263753"/>
                    <a:pt x="2067074" y="269863"/>
                    <a:pt x="2051694" y="269863"/>
                  </a:cubicBezTo>
                  <a:lnTo>
                    <a:pt x="57990" y="269863"/>
                  </a:lnTo>
                  <a:cubicBezTo>
                    <a:pt x="42610" y="269863"/>
                    <a:pt x="27860" y="263753"/>
                    <a:pt x="16985" y="252878"/>
                  </a:cubicBezTo>
                  <a:cubicBezTo>
                    <a:pt x="6110" y="242002"/>
                    <a:pt x="0" y="227252"/>
                    <a:pt x="0" y="211872"/>
                  </a:cubicBezTo>
                  <a:lnTo>
                    <a:pt x="0" y="57990"/>
                  </a:lnTo>
                  <a:cubicBezTo>
                    <a:pt x="0" y="42610"/>
                    <a:pt x="6110" y="27860"/>
                    <a:pt x="16985" y="16985"/>
                  </a:cubicBezTo>
                  <a:cubicBezTo>
                    <a:pt x="27860" y="6110"/>
                    <a:pt x="42610" y="0"/>
                    <a:pt x="57990" y="0"/>
                  </a:cubicBezTo>
                  <a:close/>
                </a:path>
              </a:pathLst>
            </a:custGeom>
            <a:solidFill>
              <a:srgbClr val="000000"/>
            </a:solidFill>
            <a:ln w="38100" cap="rnd">
              <a:solidFill>
                <a:srgbClr val="FBF9F1"/>
              </a:solidFill>
              <a:prstDash val="solid"/>
              <a:round/>
            </a:ln>
          </p:spPr>
          <p:txBody>
            <a:bodyPr/>
            <a:lstStyle/>
            <a:p>
              <a:endParaRPr lang="en-IN" dirty="0"/>
            </a:p>
          </p:txBody>
        </p:sp>
        <p:sp>
          <p:nvSpPr>
            <p:cNvPr id="5" name="TextBox 5"/>
            <p:cNvSpPr txBox="1"/>
            <p:nvPr/>
          </p:nvSpPr>
          <p:spPr>
            <a:xfrm>
              <a:off x="0" y="-38100"/>
              <a:ext cx="2109684" cy="307963"/>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rot="-2967116">
            <a:off x="12309887" y="4437097"/>
            <a:ext cx="12892802" cy="9575242"/>
          </a:xfrm>
          <a:custGeom>
            <a:avLst/>
            <a:gdLst/>
            <a:ahLst/>
            <a:cxnLst/>
            <a:rect l="l" t="t" r="r" b="b"/>
            <a:pathLst>
              <a:path w="12892802" h="9575242">
                <a:moveTo>
                  <a:pt x="0" y="0"/>
                </a:moveTo>
                <a:lnTo>
                  <a:pt x="12892803" y="0"/>
                </a:lnTo>
                <a:lnTo>
                  <a:pt x="12892803" y="9575242"/>
                </a:lnTo>
                <a:lnTo>
                  <a:pt x="0" y="9575242"/>
                </a:lnTo>
                <a:lnTo>
                  <a:pt x="0" y="0"/>
                </a:lnTo>
                <a:close/>
              </a:path>
            </a:pathLst>
          </a:custGeom>
          <a:blipFill>
            <a:blip r:embed="rId2"/>
            <a:stretch>
              <a:fillRect r="-2793"/>
            </a:stretch>
          </a:blipFill>
        </p:spPr>
      </p:sp>
      <p:sp>
        <p:nvSpPr>
          <p:cNvPr id="10" name="Freeform 10"/>
          <p:cNvSpPr/>
          <p:nvPr/>
        </p:nvSpPr>
        <p:spPr>
          <a:xfrm>
            <a:off x="8334444" y="1214785"/>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sp>
      <p:sp>
        <p:nvSpPr>
          <p:cNvPr id="18" name="Freeform 18"/>
          <p:cNvSpPr/>
          <p:nvPr/>
        </p:nvSpPr>
        <p:spPr>
          <a:xfrm>
            <a:off x="16608890" y="8703795"/>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2" name="TextBox 22"/>
          <p:cNvSpPr txBox="1"/>
          <p:nvPr/>
        </p:nvSpPr>
        <p:spPr>
          <a:xfrm>
            <a:off x="1504564" y="1147297"/>
            <a:ext cx="6667955" cy="475579"/>
          </a:xfrm>
          <a:prstGeom prst="rect">
            <a:avLst/>
          </a:prstGeom>
        </p:spPr>
        <p:txBody>
          <a:bodyPr lIns="0" tIns="0" rIns="0" bIns="0" rtlCol="0" anchor="t">
            <a:spAutoFit/>
          </a:bodyPr>
          <a:lstStyle/>
          <a:p>
            <a:pPr algn="l">
              <a:lnSpc>
                <a:spcPts val="3919"/>
              </a:lnSpc>
              <a:spcBef>
                <a:spcPct val="0"/>
              </a:spcBef>
            </a:pPr>
            <a:r>
              <a:rPr lang="en-US" sz="2799" b="1" dirty="0">
                <a:solidFill>
                  <a:srgbClr val="FBF9F1"/>
                </a:solidFill>
                <a:latin typeface="Poppins Bold"/>
                <a:ea typeface="Poppins Bold"/>
                <a:cs typeface="Poppins Bold"/>
                <a:sym typeface="Poppins Bold"/>
              </a:rPr>
              <a:t>Demand on the basis of Base</a:t>
            </a:r>
          </a:p>
        </p:txBody>
      </p:sp>
      <p:pic>
        <p:nvPicPr>
          <p:cNvPr id="7" name="Content Placeholder 6">
            <a:extLst>
              <a:ext uri="{FF2B5EF4-FFF2-40B4-BE49-F238E27FC236}">
                <a16:creationId xmlns:a16="http://schemas.microsoft.com/office/drawing/2014/main" id="{034B43D3-2163-6627-73F9-3658AD7F48DA}"/>
              </a:ext>
            </a:extLst>
          </p:cNvPr>
          <p:cNvPicPr>
            <a:picLocks noChangeAspect="1"/>
          </p:cNvPicPr>
          <p:nvPr/>
        </p:nvPicPr>
        <p:blipFill>
          <a:blip r:embed="rId6"/>
          <a:stretch>
            <a:fillRect/>
          </a:stretch>
        </p:blipFill>
        <p:spPr>
          <a:xfrm>
            <a:off x="1148015" y="2286116"/>
            <a:ext cx="8086704" cy="5714768"/>
          </a:xfrm>
          <a:prstGeom prst="rect">
            <a:avLst/>
          </a:prstGeom>
        </p:spPr>
      </p:pic>
      <p:sp>
        <p:nvSpPr>
          <p:cNvPr id="8" name="TextBox 7">
            <a:extLst>
              <a:ext uri="{FF2B5EF4-FFF2-40B4-BE49-F238E27FC236}">
                <a16:creationId xmlns:a16="http://schemas.microsoft.com/office/drawing/2014/main" id="{9FD5E699-C022-35C9-612D-AE601880D86D}"/>
              </a:ext>
            </a:extLst>
          </p:cNvPr>
          <p:cNvSpPr txBox="1"/>
          <p:nvPr/>
        </p:nvSpPr>
        <p:spPr>
          <a:xfrm>
            <a:off x="9337447" y="2317970"/>
            <a:ext cx="7718685" cy="3693319"/>
          </a:xfrm>
          <a:prstGeom prst="rect">
            <a:avLst/>
          </a:prstGeom>
          <a:noFill/>
        </p:spPr>
        <p:txBody>
          <a:bodyPr wrap="square" rtlCol="0">
            <a:spAutoFit/>
          </a:bodyPr>
          <a:lstStyle/>
          <a:p>
            <a:r>
              <a:rPr lang="en-US" sz="2400" dirty="0">
                <a:solidFill>
                  <a:schemeClr val="bg1"/>
                </a:solidFill>
              </a:rPr>
              <a:t>From the graph, the pickup location with the highest number of rides is (40.6448, -73.782), followed by (40.6448, -73.7819), (40.6447, -73.7821), (40.6448, -73.7818), and (40.7685, -73.8625).</a:t>
            </a:r>
          </a:p>
          <a:p>
            <a:endParaRPr lang="en-US" sz="2400" dirty="0">
              <a:solidFill>
                <a:schemeClr val="bg1"/>
              </a:solidFill>
            </a:endParaRPr>
          </a:p>
          <a:p>
            <a:r>
              <a:rPr lang="en-US" sz="2400" dirty="0">
                <a:solidFill>
                  <a:schemeClr val="bg1"/>
                </a:solidFill>
              </a:rPr>
              <a:t>Overall, the graph suggests that there are certain areas in the city that are more popular for Uber pickups. This could be due to a variety of factors, such as the location of popular attractions, business districts, or residential areas.</a:t>
            </a:r>
          </a:p>
          <a:p>
            <a:endParaRPr lang="en-IN" dirty="0">
              <a:solidFill>
                <a:schemeClr val="bg2"/>
              </a:solidFill>
            </a:endParaRPr>
          </a:p>
        </p:txBody>
      </p:sp>
    </p:spTree>
    <p:extLst>
      <p:ext uri="{BB962C8B-B14F-4D97-AF65-F5344CB8AC3E}">
        <p14:creationId xmlns:p14="http://schemas.microsoft.com/office/powerpoint/2010/main" val="4022513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800000">
            <a:off x="-7116894" y="-3283768"/>
            <a:ext cx="9744477" cy="7040385"/>
          </a:xfrm>
          <a:custGeom>
            <a:avLst/>
            <a:gdLst/>
            <a:ahLst/>
            <a:cxnLst/>
            <a:rect l="l" t="t" r="r" b="b"/>
            <a:pathLst>
              <a:path w="9744477" h="7040385">
                <a:moveTo>
                  <a:pt x="0" y="0"/>
                </a:moveTo>
                <a:lnTo>
                  <a:pt x="9744477" y="0"/>
                </a:lnTo>
                <a:lnTo>
                  <a:pt x="9744477" y="7040384"/>
                </a:lnTo>
                <a:lnTo>
                  <a:pt x="0" y="7040384"/>
                </a:lnTo>
                <a:lnTo>
                  <a:pt x="0" y="0"/>
                </a:lnTo>
                <a:close/>
              </a:path>
            </a:pathLst>
          </a:custGeom>
          <a:blipFill>
            <a:blip r:embed="rId2"/>
            <a:stretch>
              <a:fillRect/>
            </a:stretch>
          </a:blipFill>
        </p:spPr>
      </p:sp>
      <p:sp>
        <p:nvSpPr>
          <p:cNvPr id="3" name="Freeform 3"/>
          <p:cNvSpPr/>
          <p:nvPr/>
        </p:nvSpPr>
        <p:spPr>
          <a:xfrm rot="7410612">
            <a:off x="15236894" y="3514366"/>
            <a:ext cx="9744477" cy="7040385"/>
          </a:xfrm>
          <a:custGeom>
            <a:avLst/>
            <a:gdLst/>
            <a:ahLst/>
            <a:cxnLst/>
            <a:rect l="l" t="t" r="r" b="b"/>
            <a:pathLst>
              <a:path w="9744477" h="7040385">
                <a:moveTo>
                  <a:pt x="0" y="0"/>
                </a:moveTo>
                <a:lnTo>
                  <a:pt x="9744477" y="0"/>
                </a:lnTo>
                <a:lnTo>
                  <a:pt x="9744477" y="7040385"/>
                </a:lnTo>
                <a:lnTo>
                  <a:pt x="0" y="7040385"/>
                </a:lnTo>
                <a:lnTo>
                  <a:pt x="0" y="0"/>
                </a:lnTo>
                <a:close/>
              </a:path>
            </a:pathLst>
          </a:custGeom>
          <a:blipFill>
            <a:blip r:embed="rId2"/>
            <a:stretch>
              <a:fillRect/>
            </a:stretch>
          </a:blipFill>
        </p:spPr>
      </p:sp>
      <p:sp>
        <p:nvSpPr>
          <p:cNvPr id="4" name="TextBox 4"/>
          <p:cNvSpPr txBox="1"/>
          <p:nvPr/>
        </p:nvSpPr>
        <p:spPr>
          <a:xfrm>
            <a:off x="10031802" y="4031072"/>
            <a:ext cx="6497605" cy="1553845"/>
          </a:xfrm>
          <a:prstGeom prst="rect">
            <a:avLst/>
          </a:prstGeom>
        </p:spPr>
        <p:txBody>
          <a:bodyPr lIns="0" tIns="0" rIns="0" bIns="0" rtlCol="0" anchor="t">
            <a:spAutoFit/>
          </a:bodyPr>
          <a:lstStyle/>
          <a:p>
            <a:pPr algn="l">
              <a:lnSpc>
                <a:spcPts val="3080"/>
              </a:lnSpc>
              <a:spcBef>
                <a:spcPct val="0"/>
              </a:spcBef>
            </a:pPr>
            <a:r>
              <a:rPr lang="en-US" sz="2200" dirty="0">
                <a:solidFill>
                  <a:srgbClr val="E5E1DA"/>
                </a:solidFill>
                <a:latin typeface="Lato"/>
                <a:ea typeface="Lato"/>
                <a:cs typeface="Lato"/>
                <a:sym typeface="Lato"/>
              </a:rPr>
              <a:t>This matrix provides a snapshot of various success metrics for our company, including revenue growth, customer satisfaction, market share, employee retention, innovation, and brand reputation.</a:t>
            </a:r>
          </a:p>
        </p:txBody>
      </p:sp>
      <p:sp>
        <p:nvSpPr>
          <p:cNvPr id="5" name="TextBox 5"/>
          <p:cNvSpPr txBox="1"/>
          <p:nvPr/>
        </p:nvSpPr>
        <p:spPr>
          <a:xfrm>
            <a:off x="10031802" y="2093567"/>
            <a:ext cx="6497605" cy="1675074"/>
          </a:xfrm>
          <a:prstGeom prst="rect">
            <a:avLst/>
          </a:prstGeom>
        </p:spPr>
        <p:txBody>
          <a:bodyPr lIns="0" tIns="0" rIns="0" bIns="0" rtlCol="0" anchor="t">
            <a:spAutoFit/>
          </a:bodyPr>
          <a:lstStyle/>
          <a:p>
            <a:pPr algn="l">
              <a:lnSpc>
                <a:spcPts val="6600"/>
              </a:lnSpc>
            </a:pPr>
            <a:r>
              <a:rPr lang="en-US" sz="5400" b="1" dirty="0">
                <a:solidFill>
                  <a:srgbClr val="FBF9F1"/>
                </a:solidFill>
                <a:latin typeface="Poppins Bold"/>
                <a:ea typeface="Poppins Bold"/>
                <a:cs typeface="Poppins Bold"/>
                <a:sym typeface="Poppins Bold"/>
              </a:rPr>
              <a:t>Activity variation by Base</a:t>
            </a:r>
          </a:p>
        </p:txBody>
      </p:sp>
      <p:sp>
        <p:nvSpPr>
          <p:cNvPr id="9" name="TextBox 9"/>
          <p:cNvSpPr txBox="1"/>
          <p:nvPr/>
        </p:nvSpPr>
        <p:spPr>
          <a:xfrm>
            <a:off x="10031803" y="6207531"/>
            <a:ext cx="6823913" cy="984321"/>
          </a:xfrm>
          <a:prstGeom prst="rect">
            <a:avLst/>
          </a:prstGeom>
        </p:spPr>
        <p:txBody>
          <a:bodyPr lIns="50800" tIns="50800" rIns="50800" bIns="50800" rtlCol="0" anchor="ctr"/>
          <a:lstStyle/>
          <a:p>
            <a:pPr algn="ctr">
              <a:lnSpc>
                <a:spcPts val="2799"/>
              </a:lnSpc>
            </a:pPr>
            <a:endParaRPr lang="en-US" sz="1999" dirty="0">
              <a:solidFill>
                <a:srgbClr val="E5E1DA"/>
              </a:solidFill>
              <a:latin typeface="Lato"/>
              <a:ea typeface="Lato"/>
              <a:cs typeface="Lato"/>
              <a:sym typeface="Lato"/>
            </a:endParaRPr>
          </a:p>
        </p:txBody>
      </p:sp>
      <p:sp>
        <p:nvSpPr>
          <p:cNvPr id="16" name="Freeform 16"/>
          <p:cNvSpPr/>
          <p:nvPr/>
        </p:nvSpPr>
        <p:spPr>
          <a:xfrm>
            <a:off x="16608890" y="703495"/>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7" name="Group 17"/>
          <p:cNvGrpSpPr/>
          <p:nvPr/>
        </p:nvGrpSpPr>
        <p:grpSpPr>
          <a:xfrm>
            <a:off x="1028700" y="703495"/>
            <a:ext cx="15338748" cy="650410"/>
            <a:chOff x="0" y="0"/>
            <a:chExt cx="4039835" cy="171301"/>
          </a:xfrm>
        </p:grpSpPr>
        <p:sp>
          <p:nvSpPr>
            <p:cNvPr id="18" name="Freeform 18"/>
            <p:cNvSpPr/>
            <p:nvPr/>
          </p:nvSpPr>
          <p:spPr>
            <a:xfrm>
              <a:off x="0" y="0"/>
              <a:ext cx="4039835" cy="171301"/>
            </a:xfrm>
            <a:custGeom>
              <a:avLst/>
              <a:gdLst/>
              <a:ahLst/>
              <a:cxnLst/>
              <a:rect l="l" t="t" r="r" b="b"/>
              <a:pathLst>
                <a:path w="4039835" h="171301">
                  <a:moveTo>
                    <a:pt x="30284" y="0"/>
                  </a:moveTo>
                  <a:lnTo>
                    <a:pt x="4009551" y="0"/>
                  </a:lnTo>
                  <a:cubicBezTo>
                    <a:pt x="4026276" y="0"/>
                    <a:pt x="4039835" y="13559"/>
                    <a:pt x="4039835" y="30284"/>
                  </a:cubicBezTo>
                  <a:lnTo>
                    <a:pt x="4039835" y="141018"/>
                  </a:lnTo>
                  <a:cubicBezTo>
                    <a:pt x="4039835" y="157743"/>
                    <a:pt x="4026276" y="171301"/>
                    <a:pt x="4009551" y="171301"/>
                  </a:cubicBezTo>
                  <a:lnTo>
                    <a:pt x="30284" y="171301"/>
                  </a:lnTo>
                  <a:cubicBezTo>
                    <a:pt x="13559" y="171301"/>
                    <a:pt x="0" y="157743"/>
                    <a:pt x="0" y="141018"/>
                  </a:cubicBezTo>
                  <a:lnTo>
                    <a:pt x="0" y="30284"/>
                  </a:lnTo>
                  <a:cubicBezTo>
                    <a:pt x="0" y="13559"/>
                    <a:pt x="13559" y="0"/>
                    <a:pt x="30284" y="0"/>
                  </a:cubicBezTo>
                  <a:close/>
                </a:path>
              </a:pathLst>
            </a:custGeom>
            <a:solidFill>
              <a:srgbClr val="000000">
                <a:alpha val="0"/>
              </a:srgbClr>
            </a:solidFill>
            <a:ln w="38100" cap="rnd">
              <a:solidFill>
                <a:srgbClr val="FBF9F1"/>
              </a:solidFill>
              <a:prstDash val="solid"/>
              <a:round/>
            </a:ln>
          </p:spPr>
        </p:sp>
        <p:sp>
          <p:nvSpPr>
            <p:cNvPr id="19" name="TextBox 19"/>
            <p:cNvSpPr txBox="1"/>
            <p:nvPr/>
          </p:nvSpPr>
          <p:spPr>
            <a:xfrm>
              <a:off x="0" y="-38100"/>
              <a:ext cx="4039835" cy="209401"/>
            </a:xfrm>
            <a:prstGeom prst="rect">
              <a:avLst/>
            </a:prstGeom>
          </p:spPr>
          <p:txBody>
            <a:bodyPr lIns="50800" tIns="50800" rIns="50800" bIns="50800" rtlCol="0" anchor="ctr"/>
            <a:lstStyle/>
            <a:p>
              <a:pPr algn="ctr">
                <a:lnSpc>
                  <a:spcPts val="2659"/>
                </a:lnSpc>
              </a:pPr>
              <a:endParaRPr/>
            </a:p>
          </p:txBody>
        </p:sp>
      </p:grpSp>
      <p:pic>
        <p:nvPicPr>
          <p:cNvPr id="3074" name="Picture 2">
            <a:extLst>
              <a:ext uri="{FF2B5EF4-FFF2-40B4-BE49-F238E27FC236}">
                <a16:creationId xmlns:a16="http://schemas.microsoft.com/office/drawing/2014/main" id="{594DCB25-9C0F-EAB6-A618-D692C57C2E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6306" y="2171700"/>
            <a:ext cx="7881209" cy="64502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TotalTime>
  <Words>854</Words>
  <Application>Microsoft Office PowerPoint</Application>
  <PresentationFormat>Custom</PresentationFormat>
  <Paragraphs>61</Paragraphs>
  <Slides>12</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Poppins</vt:lpstr>
      <vt:lpstr>Aptos</vt:lpstr>
      <vt:lpstr>Lato</vt:lpstr>
      <vt:lpstr>Arial</vt:lpstr>
      <vt:lpstr>Calibri</vt:lpstr>
      <vt:lpstr>Lato Bold</vt:lpstr>
      <vt:lpstr>Poppins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Admin</dc:creator>
  <cp:lastModifiedBy>saber ali</cp:lastModifiedBy>
  <cp:revision>5</cp:revision>
  <dcterms:created xsi:type="dcterms:W3CDTF">2006-08-16T00:00:00Z</dcterms:created>
  <dcterms:modified xsi:type="dcterms:W3CDTF">2024-10-08T06:26:55Z</dcterms:modified>
  <dc:identifier>DAGSf9jM3Ak</dc:identifier>
</cp:coreProperties>
</file>